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70" r:id="rId1"/>
  </p:sldMasterIdLst>
  <p:notesMasterIdLst>
    <p:notesMasterId r:id="rId44"/>
  </p:notesMasterIdLst>
  <p:handoutMasterIdLst>
    <p:handoutMasterId r:id="rId45"/>
  </p:handoutMasterIdLst>
  <p:sldIdLst>
    <p:sldId id="424" r:id="rId2"/>
    <p:sldId id="384" r:id="rId3"/>
    <p:sldId id="385" r:id="rId4"/>
    <p:sldId id="386" r:id="rId5"/>
    <p:sldId id="387" r:id="rId6"/>
    <p:sldId id="388" r:id="rId7"/>
    <p:sldId id="425" r:id="rId8"/>
    <p:sldId id="426" r:id="rId9"/>
    <p:sldId id="410" r:id="rId10"/>
    <p:sldId id="429" r:id="rId11"/>
    <p:sldId id="428" r:id="rId12"/>
    <p:sldId id="419" r:id="rId13"/>
    <p:sldId id="398" r:id="rId14"/>
    <p:sldId id="399" r:id="rId15"/>
    <p:sldId id="427" r:id="rId16"/>
    <p:sldId id="390" r:id="rId17"/>
    <p:sldId id="430" r:id="rId18"/>
    <p:sldId id="439" r:id="rId19"/>
    <p:sldId id="441" r:id="rId20"/>
    <p:sldId id="422" r:id="rId21"/>
    <p:sldId id="423" r:id="rId22"/>
    <p:sldId id="402" r:id="rId23"/>
    <p:sldId id="403" r:id="rId24"/>
    <p:sldId id="442" r:id="rId25"/>
    <p:sldId id="404" r:id="rId26"/>
    <p:sldId id="405" r:id="rId27"/>
    <p:sldId id="406" r:id="rId28"/>
    <p:sldId id="420" r:id="rId29"/>
    <p:sldId id="421" r:id="rId30"/>
    <p:sldId id="407" r:id="rId31"/>
    <p:sldId id="408" r:id="rId32"/>
    <p:sldId id="409" r:id="rId33"/>
    <p:sldId id="415" r:id="rId34"/>
    <p:sldId id="444" r:id="rId35"/>
    <p:sldId id="431" r:id="rId36"/>
    <p:sldId id="432" r:id="rId37"/>
    <p:sldId id="433" r:id="rId38"/>
    <p:sldId id="434" r:id="rId39"/>
    <p:sldId id="435" r:id="rId40"/>
    <p:sldId id="436" r:id="rId41"/>
    <p:sldId id="437" r:id="rId42"/>
    <p:sldId id="438"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ida Alexandria Boyer" initials="NA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2869B"/>
    <a:srgbClr val="CCB462"/>
    <a:srgbClr val="1E44C9"/>
    <a:srgbClr val="C78A49"/>
    <a:srgbClr val="926172"/>
    <a:srgbClr val="829D3B"/>
    <a:srgbClr val="BF4D3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134" y="-102"/>
      </p:cViewPr>
      <p:guideLst>
        <p:guide orient="horz" pos="3984"/>
        <p:guide pos="2880"/>
      </p:guideLst>
    </p:cSldViewPr>
  </p:slideViewPr>
  <p:outlineViewPr>
    <p:cViewPr>
      <p:scale>
        <a:sx n="33" d="100"/>
        <a:sy n="33" d="100"/>
      </p:scale>
      <p:origin x="0" y="23992"/>
    </p:cViewPr>
  </p:outlineViewPr>
  <p:notesTextViewPr>
    <p:cViewPr>
      <p:scale>
        <a:sx n="100" d="100"/>
        <a:sy n="100" d="100"/>
      </p:scale>
      <p:origin x="0" y="0"/>
    </p:cViewPr>
  </p:notesTextViewPr>
  <p:sorterViewPr>
    <p:cViewPr>
      <p:scale>
        <a:sx n="93" d="100"/>
        <a:sy n="93" d="100"/>
      </p:scale>
      <p:origin x="0" y="6560"/>
    </p:cViewPr>
  </p:sorterViewPr>
  <p:notesViewPr>
    <p:cSldViewPr>
      <p:cViewPr varScale="1">
        <p:scale>
          <a:sx n="83" d="100"/>
          <a:sy n="83" d="100"/>
        </p:scale>
        <p:origin x="-2040"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9-04-26T23:12:11.421" idx="1">
    <p:pos x="10" y="10"/>
    <p:text>Should we revamp even more for students</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128"/>
                <a:cs typeface="ＭＳ Ｐゴシック" charset="-128"/>
              </a:defRPr>
            </a:lvl1pPr>
          </a:lstStyle>
          <a:p>
            <a:pPr>
              <a:defRPr/>
            </a:pP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1733A344-21E9-42A0-A318-C6D86393ACBE}"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9DAD9AC7-2284-4A2A-8A67-947987F4F426}" type="datetime1">
              <a:rPr lang="en-US"/>
              <a:pPr/>
              <a:t>5/25/2010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0E822D5B-3DB1-43B5-8D85-1F478E27F5E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8435"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eaLnBrk="1" hangingPunct="1"/>
            <a:r>
              <a:rPr lang="en-US" smtClean="0">
                <a:solidFill>
                  <a:srgbClr val="FF0000"/>
                </a:solidFill>
              </a:rPr>
              <a:t>Revisions are highlighted in red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r>
              <a:rPr lang="en-US" smtClean="0"/>
              <a:t>This slide corresponds to Q 23 in FAQ.</a:t>
            </a:r>
          </a:p>
          <a:p>
            <a:endParaRPr lang="en-US" smtClean="0"/>
          </a:p>
          <a:p>
            <a:r>
              <a:rPr lang="en-US" b="1" smtClean="0"/>
              <a:t>Important</a:t>
            </a:r>
            <a:r>
              <a:rPr lang="en-US" smtClean="0"/>
              <a:t>: each leaver is to be counted in only ONE of the 4 categories (1, 2, 3 or 4 above) and ONLY in the HIGHEST category. For Example: if a leaver is enrolled in higher education </a:t>
            </a:r>
            <a:r>
              <a:rPr lang="en-US" b="1" i="1" smtClean="0"/>
              <a:t>and </a:t>
            </a:r>
            <a:r>
              <a:rPr lang="en-US" smtClean="0"/>
              <a:t>competitively employed, count the leaver ONLY in (1) higher education and NOT in (2) competitively employed.  </a:t>
            </a:r>
          </a:p>
          <a:p>
            <a:endParaRPr lang="en-US" smtClean="0"/>
          </a:p>
          <a:p>
            <a:r>
              <a:rPr lang="en-US" smtClean="0"/>
              <a:t>Remember, States are required to report three percentages, one each for A, B, and C. States are also required to provide actual numbers for 1, 2, 3, and 4. </a:t>
            </a:r>
          </a:p>
        </p:txBody>
      </p:sp>
      <p:sp>
        <p:nvSpPr>
          <p:cNvPr id="36868" name="Slide Number Placeholder 3"/>
          <p:cNvSpPr>
            <a:spLocks noGrp="1"/>
          </p:cNvSpPr>
          <p:nvPr>
            <p:ph type="sldNum" sz="quarter" idx="5"/>
          </p:nvPr>
        </p:nvSpPr>
        <p:spPr bwMode="auto">
          <a:noFill/>
          <a:ln>
            <a:miter lim="800000"/>
            <a:headEnd/>
            <a:tailEnd/>
          </a:ln>
        </p:spPr>
        <p:txBody>
          <a:bodyPr/>
          <a:lstStyle/>
          <a:p>
            <a:fld id="{4587116E-C38B-45E6-9410-502D5E246358}"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endParaRPr lang="en-US" smtClean="0"/>
          </a:p>
        </p:txBody>
      </p:sp>
      <p:sp>
        <p:nvSpPr>
          <p:cNvPr id="38916" name="Slide Number Placeholder 3"/>
          <p:cNvSpPr>
            <a:spLocks noGrp="1"/>
          </p:cNvSpPr>
          <p:nvPr>
            <p:ph type="sldNum" sz="quarter" idx="5"/>
          </p:nvPr>
        </p:nvSpPr>
        <p:spPr bwMode="auto">
          <a:noFill/>
          <a:ln>
            <a:miter lim="800000"/>
            <a:headEnd/>
            <a:tailEnd/>
          </a:ln>
        </p:spPr>
        <p:txBody>
          <a:bodyPr/>
          <a:lstStyle/>
          <a:p>
            <a:fld id="{62CC49D4-B123-40A3-9544-C2B427271540}"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r>
              <a:rPr lang="en-US" smtClean="0"/>
              <a:t>States are not required to report those former students who were “doing something other than” or “not engaged” in 1, 2, 3, or 4. However, those leavers will be part of the “total respondents”. Some States look carefully at what is happening with students who are “not engaged” in 1, 2, 3, or 4 and target improvement efforts specifically to get those youth engaged. </a:t>
            </a:r>
          </a:p>
          <a:p>
            <a:endParaRPr lang="en-US" smtClean="0"/>
          </a:p>
          <a:p>
            <a:r>
              <a:rPr lang="en-US" smtClean="0"/>
              <a:t>States must report a percentage for each A, B, and C in the SPP/APR and to the public. States must also provide the actual numbers for each 1, 2, 3 and 4. </a:t>
            </a:r>
          </a:p>
        </p:txBody>
      </p:sp>
      <p:sp>
        <p:nvSpPr>
          <p:cNvPr id="40964" name="Slide Number Placeholder 3"/>
          <p:cNvSpPr>
            <a:spLocks noGrp="1"/>
          </p:cNvSpPr>
          <p:nvPr>
            <p:ph type="sldNum" sz="quarter" idx="5"/>
          </p:nvPr>
        </p:nvSpPr>
        <p:spPr bwMode="auto">
          <a:noFill/>
          <a:ln>
            <a:miter lim="800000"/>
            <a:headEnd/>
            <a:tailEnd/>
          </a:ln>
        </p:spPr>
        <p:txBody>
          <a:bodyPr/>
          <a:lstStyle/>
          <a:p>
            <a:fld id="{0FA12193-97FE-42A1-B5EB-ADB6C0F89BFB}"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r>
              <a:rPr lang="en-US" smtClean="0"/>
              <a:t>Be sure every district will be in the sample during the course of the 6 year SPP. If a sampling State does not collect the data this year, those districts must be included before the end of the SPP.</a:t>
            </a:r>
          </a:p>
        </p:txBody>
      </p:sp>
      <p:sp>
        <p:nvSpPr>
          <p:cNvPr id="43012" name="Slide Number Placeholder 3"/>
          <p:cNvSpPr>
            <a:spLocks noGrp="1"/>
          </p:cNvSpPr>
          <p:nvPr>
            <p:ph type="sldNum" sz="quarter" idx="5"/>
          </p:nvPr>
        </p:nvSpPr>
        <p:spPr bwMode="auto">
          <a:noFill/>
          <a:ln>
            <a:miter lim="800000"/>
            <a:headEnd/>
            <a:tailEnd/>
          </a:ln>
        </p:spPr>
        <p:txBody>
          <a:bodyPr/>
          <a:lstStyle/>
          <a:p>
            <a:fld id="{2C1F3FFC-69F1-4901-AB0C-9704ACFAE02E}"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endParaRPr lang="en-US" smtClean="0"/>
          </a:p>
        </p:txBody>
      </p:sp>
      <p:sp>
        <p:nvSpPr>
          <p:cNvPr id="45060" name="Slide Number Placeholder 3"/>
          <p:cNvSpPr>
            <a:spLocks noGrp="1"/>
          </p:cNvSpPr>
          <p:nvPr>
            <p:ph type="sldNum" sz="quarter" idx="5"/>
          </p:nvPr>
        </p:nvSpPr>
        <p:spPr bwMode="auto">
          <a:noFill/>
          <a:ln>
            <a:miter lim="800000"/>
            <a:headEnd/>
            <a:tailEnd/>
          </a:ln>
        </p:spPr>
        <p:txBody>
          <a:bodyPr/>
          <a:lstStyle/>
          <a:p>
            <a:fld id="{04095410-6454-4F98-8929-9FBF4A1B0411}"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r>
              <a:rPr lang="en-US" smtClean="0"/>
              <a:t>See FAQ for examples.</a:t>
            </a:r>
          </a:p>
        </p:txBody>
      </p:sp>
      <p:sp>
        <p:nvSpPr>
          <p:cNvPr id="47108" name="Slide Number Placeholder 3"/>
          <p:cNvSpPr>
            <a:spLocks noGrp="1"/>
          </p:cNvSpPr>
          <p:nvPr>
            <p:ph type="sldNum" sz="quarter" idx="5"/>
          </p:nvPr>
        </p:nvSpPr>
        <p:spPr bwMode="auto">
          <a:noFill/>
          <a:ln>
            <a:miter lim="800000"/>
            <a:headEnd/>
            <a:tailEnd/>
          </a:ln>
        </p:spPr>
        <p:txBody>
          <a:bodyPr/>
          <a:lstStyle/>
          <a:p>
            <a:fld id="{F30EB2C3-6909-4422-B9BB-52C338AF5CEE}"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A6DFF650-C65A-4EC4-B69F-6916616D764D}" type="slidenum">
              <a:rPr lang="en-US"/>
              <a:pPr/>
              <a:t>16</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xfrm>
            <a:off x="1143000" y="4114800"/>
            <a:ext cx="4953000" cy="4800600"/>
          </a:xfrm>
          <a:noFill/>
        </p:spPr>
        <p:txBody>
          <a:bodyPr/>
          <a:lstStyle/>
          <a:p>
            <a:pPr marL="53975" indent="-53975" eaLnBrk="1" hangingPunct="1"/>
            <a:r>
              <a:rPr lang="en-US" sz="1000" smtClean="0">
                <a:latin typeface="Verdana" charset="0"/>
              </a:rPr>
              <a:t>With the new Indicator 14, OSEP identifies enrollment in higher education as the gold standard…the outcome considered the “highest” after leaving high school. This is based on the reality that, in general, often the more education a person has, the higher the earnings over time. </a:t>
            </a:r>
          </a:p>
          <a:p>
            <a:pPr marL="53975" indent="-53975" eaLnBrk="1" hangingPunct="1"/>
            <a:endParaRPr lang="en-US" sz="1000" b="1" smtClean="0">
              <a:latin typeface="Verdana" charset="0"/>
            </a:endParaRPr>
          </a:p>
          <a:p>
            <a:pPr marL="53975" indent="-53975" eaLnBrk="1" hangingPunct="1"/>
            <a:r>
              <a:rPr lang="en-US" sz="1000" b="1" smtClean="0">
                <a:latin typeface="Verdana" charset="0"/>
              </a:rPr>
              <a:t>Completing High School Increases Earning Power</a:t>
            </a:r>
          </a:p>
          <a:p>
            <a:pPr marL="53975" indent="-53975" eaLnBrk="1" hangingPunct="1"/>
            <a:r>
              <a:rPr lang="en-US" sz="1000" smtClean="0">
                <a:latin typeface="Verdana" charset="0"/>
              </a:rPr>
              <a:t>&lt;&lt;On screen&gt;&gt;</a:t>
            </a:r>
          </a:p>
          <a:p>
            <a:pPr marL="53975" indent="-53975" eaLnBrk="1" hangingPunct="1"/>
            <a:r>
              <a:rPr lang="en-US" sz="1000" b="1" smtClean="0">
                <a:latin typeface="Verdana" charset="0"/>
              </a:rPr>
              <a:t>Bar graph, Earning Power</a:t>
            </a:r>
          </a:p>
          <a:p>
            <a:pPr marL="53975" indent="-53975" eaLnBrk="1" hangingPunct="1"/>
            <a:r>
              <a:rPr lang="en-US" sz="1000" b="1" smtClean="0">
                <a:latin typeface="Verdana" charset="0"/>
              </a:rPr>
              <a:t> </a:t>
            </a:r>
            <a:r>
              <a:rPr lang="en-US" sz="1000" smtClean="0">
                <a:latin typeface="Verdana" charset="0"/>
              </a:rPr>
              <a:t>*</a:t>
            </a:r>
            <a:r>
              <a:rPr lang="en-US" sz="1000" b="1" smtClean="0">
                <a:latin typeface="Verdana" charset="0"/>
              </a:rPr>
              <a:t>2007 Median Earnings</a:t>
            </a:r>
          </a:p>
          <a:p>
            <a:pPr marL="53975" indent="-53975" eaLnBrk="1" hangingPunct="1"/>
            <a:r>
              <a:rPr lang="en-US" sz="1000" smtClean="0">
                <a:latin typeface="Verdana" charset="0"/>
              </a:rPr>
              <a:t>(Population of 20- 25 years olds and – $33,452)</a:t>
            </a:r>
          </a:p>
          <a:p>
            <a:pPr marL="53975" indent="-53975" eaLnBrk="1" hangingPunct="1"/>
            <a:endParaRPr lang="en-US" sz="1000" b="1" smtClean="0">
              <a:latin typeface="Verdana" charset="0"/>
            </a:endParaRPr>
          </a:p>
          <a:p>
            <a:pPr marL="53975" indent="-53975" eaLnBrk="1" hangingPunct="1"/>
            <a:r>
              <a:rPr lang="en-US" sz="1000" b="1" smtClean="0">
                <a:latin typeface="Verdana" charset="0"/>
              </a:rPr>
              <a:t>Educational Attainment </a:t>
            </a:r>
            <a:r>
              <a:rPr lang="en-US" sz="1000" smtClean="0">
                <a:latin typeface="Verdana" charset="0"/>
              </a:rPr>
              <a:t>	</a:t>
            </a:r>
            <a:r>
              <a:rPr lang="en-US" sz="1000" b="1" smtClean="0">
                <a:latin typeface="Verdana" charset="0"/>
              </a:rPr>
              <a:t>**Earning Power </a:t>
            </a:r>
          </a:p>
          <a:p>
            <a:pPr marL="53975" indent="-53975" eaLnBrk="1" hangingPunct="1"/>
            <a:r>
              <a:rPr lang="en-US" sz="1000" smtClean="0">
                <a:latin typeface="Verdana" charset="0"/>
              </a:rPr>
              <a:t>Less than high school graduate 	$19,405 </a:t>
            </a:r>
          </a:p>
          <a:p>
            <a:pPr marL="53975" indent="-53975" eaLnBrk="1" hangingPunct="1"/>
            <a:r>
              <a:rPr lang="en-US" sz="1000" smtClean="0">
                <a:latin typeface="Verdana" charset="0"/>
              </a:rPr>
              <a:t>High school graduate 		$26,894 </a:t>
            </a:r>
          </a:p>
          <a:p>
            <a:pPr marL="53975" indent="-53975" eaLnBrk="1" hangingPunct="1"/>
            <a:r>
              <a:rPr lang="en-US" sz="1000" smtClean="0">
                <a:latin typeface="Verdana" charset="0"/>
              </a:rPr>
              <a:t>Some college or Associate’s degree 	$32,874 </a:t>
            </a:r>
          </a:p>
          <a:p>
            <a:pPr marL="53975" indent="-53975" eaLnBrk="1" hangingPunct="1"/>
            <a:r>
              <a:rPr lang="en-US" sz="1000" smtClean="0">
                <a:latin typeface="Verdana" charset="0"/>
              </a:rPr>
              <a:t>Bachelors degree 		$46, 805 </a:t>
            </a:r>
          </a:p>
          <a:p>
            <a:pPr marL="53975" indent="-53975" eaLnBrk="1" hangingPunct="1"/>
            <a:r>
              <a:rPr lang="en-US" sz="1000" smtClean="0">
                <a:latin typeface="Verdana" charset="0"/>
              </a:rPr>
              <a:t>Graduate or professional degree 	$61,287 </a:t>
            </a:r>
          </a:p>
          <a:p>
            <a:pPr marL="53975" indent="-53975" eaLnBrk="1" hangingPunct="1"/>
            <a:r>
              <a:rPr lang="en-US" sz="1000" smtClean="0">
                <a:latin typeface="Verdana" charset="0"/>
              </a:rPr>
              <a:t>*All Statistics furnished by the US Census Bureau </a:t>
            </a:r>
          </a:p>
          <a:p>
            <a:pPr marL="53975" indent="-53975" eaLnBrk="1" hangingPunct="1"/>
            <a:r>
              <a:rPr lang="en-US" sz="1000" smtClean="0">
                <a:latin typeface="Verdana" charset="0"/>
              </a:rPr>
              <a:t>**In the past 13 months inflation adjusted dollars</a:t>
            </a:r>
          </a:p>
          <a:p>
            <a:pPr marL="53975" indent="-53975" eaLnBrk="1" hangingPunct="1"/>
            <a:endParaRPr lang="en-US" sz="1000" smtClean="0">
              <a:latin typeface="Verdana" charset="0"/>
            </a:endParaRPr>
          </a:p>
          <a:p>
            <a:pPr marL="53975" indent="-53975" eaLnBrk="1" hangingPunct="1">
              <a:buFontTx/>
              <a:buChar char="•"/>
            </a:pPr>
            <a:r>
              <a:rPr lang="en-US" sz="1000" smtClean="0">
                <a:latin typeface="Verdana" charset="0"/>
              </a:rPr>
              <a:t>Finishing high school really can make a difference; in dollars and in sense. It’s a fact; according to the US Census Bureau, graduates earn considerably more than students who dropout and begin a career immediately. </a:t>
            </a:r>
          </a:p>
          <a:p>
            <a:pPr marL="53975" indent="-53975" eaLnBrk="1" hangingPunct="1"/>
            <a:endParaRPr lang="en-US" sz="1000" smtClean="0">
              <a:latin typeface="Verdana" charset="0"/>
            </a:endParaRPr>
          </a:p>
          <a:p>
            <a:pPr marL="53975" indent="-53975" eaLnBrk="1" hangingPunct="1">
              <a:buFontTx/>
              <a:buChar char="•"/>
            </a:pPr>
            <a:r>
              <a:rPr lang="en-US" sz="1000" smtClean="0">
                <a:latin typeface="Verdana" charset="0"/>
              </a:rPr>
              <a:t>The employed dropout earns about $19,000 per year. Over 40 years of employment he or she will potentially earn, $1.3 million dollars less than peers with a diploma and a four year degree. In addition,  the employed dropout takes 3-11 years to find initial employment and stable employment with benefits. </a:t>
            </a:r>
            <a:r>
              <a:rPr lang="en-US" sz="1000" b="1" smtClean="0">
                <a:latin typeface="Verdana" charset="0"/>
              </a:rPr>
              <a:t>(Wagner and Camento, 2005)</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r>
              <a:rPr lang="en-US" smtClean="0"/>
              <a:t>See FAQ for examples.</a:t>
            </a:r>
          </a:p>
        </p:txBody>
      </p:sp>
      <p:sp>
        <p:nvSpPr>
          <p:cNvPr id="51204" name="Slide Number Placeholder 3"/>
          <p:cNvSpPr>
            <a:spLocks noGrp="1"/>
          </p:cNvSpPr>
          <p:nvPr>
            <p:ph type="sldNum" sz="quarter" idx="5"/>
          </p:nvPr>
        </p:nvSpPr>
        <p:spPr bwMode="auto">
          <a:noFill/>
          <a:ln>
            <a:miter lim="800000"/>
            <a:headEnd/>
            <a:tailEnd/>
          </a:ln>
        </p:spPr>
        <p:txBody>
          <a:bodyPr/>
          <a:lstStyle/>
          <a:p>
            <a:fld id="{7A215007-A42E-4C4F-843F-C53B6A045B07}"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r>
              <a:rPr lang="en-US" smtClean="0"/>
              <a:t>See FAQ for examples.</a:t>
            </a:r>
          </a:p>
        </p:txBody>
      </p:sp>
      <p:sp>
        <p:nvSpPr>
          <p:cNvPr id="53252" name="Slide Number Placeholder 3"/>
          <p:cNvSpPr>
            <a:spLocks noGrp="1"/>
          </p:cNvSpPr>
          <p:nvPr>
            <p:ph type="sldNum" sz="quarter" idx="5"/>
          </p:nvPr>
        </p:nvSpPr>
        <p:spPr bwMode="auto">
          <a:noFill/>
          <a:ln>
            <a:miter lim="800000"/>
            <a:headEnd/>
            <a:tailEnd/>
          </a:ln>
        </p:spPr>
        <p:txBody>
          <a:bodyPr/>
          <a:lstStyle/>
          <a:p>
            <a:fld id="{39279150-06FC-41FD-8427-9E1C735AA78E}"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a:lstStyle/>
          <a:p>
            <a:r>
              <a:rPr lang="en-US" smtClean="0"/>
              <a:t>See FAQ for examples.</a:t>
            </a:r>
          </a:p>
        </p:txBody>
      </p:sp>
      <p:sp>
        <p:nvSpPr>
          <p:cNvPr id="55300" name="Slide Number Placeholder 3"/>
          <p:cNvSpPr>
            <a:spLocks noGrp="1"/>
          </p:cNvSpPr>
          <p:nvPr>
            <p:ph type="sldNum" sz="quarter" idx="5"/>
          </p:nvPr>
        </p:nvSpPr>
        <p:spPr bwMode="auto">
          <a:noFill/>
          <a:ln>
            <a:miter lim="800000"/>
            <a:headEnd/>
            <a:tailEnd/>
          </a:ln>
        </p:spPr>
        <p:txBody>
          <a:bodyPr/>
          <a:lstStyle/>
          <a:p>
            <a:fld id="{71FE48FA-CE02-4FDE-B773-D0035DD091C8}"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ln>
            <a:miter lim="800000"/>
            <a:headEnd/>
            <a:tailEnd/>
          </a:ln>
        </p:spPr>
        <p:txBody>
          <a:bodyPr/>
          <a:lstStyle/>
          <a:p>
            <a:fld id="{1E36F851-3E29-4786-95AF-526009063A23}" type="slidenum">
              <a:rPr lang="en-US"/>
              <a:pPr/>
              <a:t>2</a:t>
            </a:fld>
            <a:endParaRPr lang="en-US"/>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r>
              <a:rPr lang="en-US" smtClean="0"/>
              <a:t>Q 23 in FAQ</a:t>
            </a:r>
          </a:p>
        </p:txBody>
      </p:sp>
      <p:sp>
        <p:nvSpPr>
          <p:cNvPr id="57348" name="Slide Number Placeholder 3"/>
          <p:cNvSpPr>
            <a:spLocks noGrp="1"/>
          </p:cNvSpPr>
          <p:nvPr>
            <p:ph type="sldNum" sz="quarter" idx="5"/>
          </p:nvPr>
        </p:nvSpPr>
        <p:spPr bwMode="auto">
          <a:noFill/>
          <a:ln>
            <a:miter lim="800000"/>
            <a:headEnd/>
            <a:tailEnd/>
          </a:ln>
        </p:spPr>
        <p:txBody>
          <a:bodyPr/>
          <a:lstStyle/>
          <a:p>
            <a:fld id="{2925CD98-5AB6-460C-BD01-5F4E013E475F}"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pPr lvl="1"/>
            <a:r>
              <a:rPr lang="en-US" smtClean="0"/>
              <a:t>This differs from competitive employment in that it DOES NOT include:</a:t>
            </a:r>
          </a:p>
          <a:p>
            <a:pPr lvl="1"/>
            <a:r>
              <a:rPr lang="en-US" smtClean="0"/>
              <a:t> </a:t>
            </a:r>
            <a:r>
              <a:rPr lang="en-US" sz="2800" smtClean="0">
                <a:latin typeface="Verdana" charset="0"/>
              </a:rPr>
              <a:t>at or above the minimum wage</a:t>
            </a:r>
            <a:endParaRPr lang="en-US" sz="2800" b="1" smtClean="0">
              <a:latin typeface="Verdana" charset="0"/>
            </a:endParaRPr>
          </a:p>
          <a:p>
            <a:pPr lvl="1"/>
            <a:r>
              <a:rPr lang="en-US" sz="2800" smtClean="0">
                <a:latin typeface="Verdana" charset="0"/>
              </a:rPr>
              <a:t>In a setting with others who are nondisabled</a:t>
            </a:r>
          </a:p>
          <a:p>
            <a:pPr lvl="1"/>
            <a:r>
              <a:rPr lang="en-US" sz="2800" smtClean="0">
                <a:latin typeface="Verdana" charset="0"/>
              </a:rPr>
              <a:t>For a period of 20 hours a week</a:t>
            </a:r>
          </a:p>
          <a:p>
            <a:pPr lvl="1"/>
            <a:endParaRPr lang="en-US" sz="2800" smtClean="0">
              <a:latin typeface="Verdana" charset="0"/>
            </a:endParaRPr>
          </a:p>
          <a:p>
            <a:endParaRPr lang="en-US" smtClean="0"/>
          </a:p>
        </p:txBody>
      </p:sp>
      <p:sp>
        <p:nvSpPr>
          <p:cNvPr id="59396" name="Slide Number Placeholder 3"/>
          <p:cNvSpPr>
            <a:spLocks noGrp="1"/>
          </p:cNvSpPr>
          <p:nvPr>
            <p:ph type="sldNum" sz="quarter" idx="5"/>
          </p:nvPr>
        </p:nvSpPr>
        <p:spPr bwMode="auto">
          <a:noFill/>
          <a:ln>
            <a:miter lim="800000"/>
            <a:headEnd/>
            <a:tailEnd/>
          </a:ln>
        </p:spPr>
        <p:txBody>
          <a:bodyPr/>
          <a:lstStyle/>
          <a:p>
            <a:fld id="{8EED19EF-3A57-4616-A32F-5E70B1169D53}"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r>
              <a:rPr lang="en-US" u="sng" smtClean="0"/>
              <a:t>Competitive employment</a:t>
            </a:r>
            <a:r>
              <a:rPr lang="en-US" smtClean="0"/>
              <a:t> means that youth have worked for pay at or above the minimum wage in a setting with others who are nondisabled for a period of 20 hours a week for at least 90 days at any time in the year since leaving high school.  This includes military employment.  </a:t>
            </a:r>
          </a:p>
          <a:p>
            <a:endParaRPr lang="en-US" smtClean="0"/>
          </a:p>
          <a:p>
            <a:r>
              <a:rPr lang="en-US" u="sng" smtClean="0"/>
              <a:t>Some other employment</a:t>
            </a:r>
            <a:r>
              <a:rPr lang="en-US" smtClean="0"/>
              <a:t> means youth have worked for pay or been self-employed for a period of at least 90 days at any time in the year since leaving high school.  This includes working in a family business (e.g., farm, store, fishing, ranching, catering services, etc.).</a:t>
            </a:r>
          </a:p>
          <a:p>
            <a:endParaRPr lang="en-US" smtClean="0"/>
          </a:p>
          <a:p>
            <a:endParaRPr lang="en-US" smtClean="0"/>
          </a:p>
        </p:txBody>
      </p:sp>
      <p:sp>
        <p:nvSpPr>
          <p:cNvPr id="61444" name="Slide Number Placeholder 3"/>
          <p:cNvSpPr>
            <a:spLocks noGrp="1"/>
          </p:cNvSpPr>
          <p:nvPr>
            <p:ph type="sldNum" sz="quarter" idx="5"/>
          </p:nvPr>
        </p:nvSpPr>
        <p:spPr bwMode="auto">
          <a:noFill/>
          <a:ln>
            <a:miter lim="800000"/>
            <a:headEnd/>
            <a:tailEnd/>
          </a:ln>
        </p:spPr>
        <p:txBody>
          <a:bodyPr/>
          <a:lstStyle/>
          <a:p>
            <a:fld id="{F791988E-5FE3-4D55-B98A-5825DC5615DB}"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endParaRPr lang="en-US" smtClean="0"/>
          </a:p>
        </p:txBody>
      </p:sp>
      <p:sp>
        <p:nvSpPr>
          <p:cNvPr id="63492" name="Slide Number Placeholder 3"/>
          <p:cNvSpPr>
            <a:spLocks noGrp="1"/>
          </p:cNvSpPr>
          <p:nvPr>
            <p:ph type="sldNum" sz="quarter" idx="5"/>
          </p:nvPr>
        </p:nvSpPr>
        <p:spPr bwMode="auto">
          <a:noFill/>
          <a:ln>
            <a:miter lim="800000"/>
            <a:headEnd/>
            <a:tailEnd/>
          </a:ln>
        </p:spPr>
        <p:txBody>
          <a:bodyPr/>
          <a:lstStyle/>
          <a:p>
            <a:fld id="{4ED1DC8B-20B9-46A7-A8DE-4DF5E881CA1D}"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a:lstStyle/>
          <a:p>
            <a:r>
              <a:rPr lang="en-US" smtClean="0"/>
              <a:t>See FAQ for examples.</a:t>
            </a:r>
          </a:p>
        </p:txBody>
      </p:sp>
      <p:sp>
        <p:nvSpPr>
          <p:cNvPr id="65540" name="Slide Number Placeholder 3"/>
          <p:cNvSpPr>
            <a:spLocks noGrp="1"/>
          </p:cNvSpPr>
          <p:nvPr>
            <p:ph type="sldNum" sz="quarter" idx="5"/>
          </p:nvPr>
        </p:nvSpPr>
        <p:spPr bwMode="auto">
          <a:noFill/>
          <a:ln>
            <a:miter lim="800000"/>
            <a:headEnd/>
            <a:tailEnd/>
          </a:ln>
        </p:spPr>
        <p:txBody>
          <a:bodyPr/>
          <a:lstStyle/>
          <a:p>
            <a:fld id="{AD21C598-BC65-4379-9CC0-35EB7FC7127E}"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a:lstStyle/>
          <a:p>
            <a:endParaRPr lang="en-US" smtClean="0"/>
          </a:p>
        </p:txBody>
      </p:sp>
      <p:sp>
        <p:nvSpPr>
          <p:cNvPr id="67588" name="Slide Number Placeholder 3"/>
          <p:cNvSpPr>
            <a:spLocks noGrp="1"/>
          </p:cNvSpPr>
          <p:nvPr>
            <p:ph type="sldNum" sz="quarter" idx="5"/>
          </p:nvPr>
        </p:nvSpPr>
        <p:spPr bwMode="auto">
          <a:noFill/>
          <a:ln>
            <a:miter lim="800000"/>
            <a:headEnd/>
            <a:tailEnd/>
          </a:ln>
        </p:spPr>
        <p:txBody>
          <a:bodyPr/>
          <a:lstStyle/>
          <a:p>
            <a:fld id="{6389498C-D632-4724-B319-A9F80664AADD}"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a:lstStyle/>
          <a:p>
            <a:endParaRPr lang="en-US" smtClean="0"/>
          </a:p>
        </p:txBody>
      </p:sp>
      <p:sp>
        <p:nvSpPr>
          <p:cNvPr id="69636" name="Slide Number Placeholder 3"/>
          <p:cNvSpPr>
            <a:spLocks noGrp="1"/>
          </p:cNvSpPr>
          <p:nvPr>
            <p:ph type="sldNum" sz="quarter" idx="5"/>
          </p:nvPr>
        </p:nvSpPr>
        <p:spPr bwMode="auto">
          <a:noFill/>
          <a:ln>
            <a:miter lim="800000"/>
            <a:headEnd/>
            <a:tailEnd/>
          </a:ln>
        </p:spPr>
        <p:txBody>
          <a:bodyPr/>
          <a:lstStyle/>
          <a:p>
            <a:fld id="{938D6F64-C08C-47E0-934A-41071264965B}"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a:lstStyle/>
          <a:p>
            <a:endParaRPr lang="en-US" smtClean="0"/>
          </a:p>
        </p:txBody>
      </p:sp>
      <p:sp>
        <p:nvSpPr>
          <p:cNvPr id="71684" name="Slide Number Placeholder 3"/>
          <p:cNvSpPr>
            <a:spLocks noGrp="1"/>
          </p:cNvSpPr>
          <p:nvPr>
            <p:ph type="sldNum" sz="quarter" idx="5"/>
          </p:nvPr>
        </p:nvSpPr>
        <p:spPr bwMode="auto">
          <a:noFill/>
          <a:ln>
            <a:miter lim="800000"/>
            <a:headEnd/>
            <a:tailEnd/>
          </a:ln>
        </p:spPr>
        <p:txBody>
          <a:bodyPr/>
          <a:lstStyle/>
          <a:p>
            <a:fld id="{3CFDA377-534E-438B-9D94-9CB6883C6854}" type="slidenum">
              <a:rPr lang="en-US"/>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a:lstStyle/>
          <a:p>
            <a:endParaRPr lang="en-US" smtClean="0"/>
          </a:p>
        </p:txBody>
      </p:sp>
      <p:sp>
        <p:nvSpPr>
          <p:cNvPr id="73732" name="Slide Number Placeholder 3"/>
          <p:cNvSpPr>
            <a:spLocks noGrp="1"/>
          </p:cNvSpPr>
          <p:nvPr>
            <p:ph type="sldNum" sz="quarter" idx="5"/>
          </p:nvPr>
        </p:nvSpPr>
        <p:spPr bwMode="auto">
          <a:noFill/>
          <a:ln>
            <a:miter lim="800000"/>
            <a:headEnd/>
            <a:tailEnd/>
          </a:ln>
        </p:spPr>
        <p:txBody>
          <a:bodyPr/>
          <a:lstStyle/>
          <a:p>
            <a:fld id="{A06F7268-D6C6-46E1-9DC7-133DC5ABAC7D}"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a:lstStyle/>
          <a:p>
            <a:endParaRPr lang="en-US" smtClean="0"/>
          </a:p>
        </p:txBody>
      </p:sp>
      <p:sp>
        <p:nvSpPr>
          <p:cNvPr id="75780" name="Slide Number Placeholder 3"/>
          <p:cNvSpPr>
            <a:spLocks noGrp="1"/>
          </p:cNvSpPr>
          <p:nvPr>
            <p:ph type="sldNum" sz="quarter" idx="5"/>
          </p:nvPr>
        </p:nvSpPr>
        <p:spPr bwMode="auto">
          <a:noFill/>
          <a:ln>
            <a:miter lim="800000"/>
            <a:headEnd/>
            <a:tailEnd/>
          </a:ln>
        </p:spPr>
        <p:txBody>
          <a:bodyPr/>
          <a:lstStyle/>
          <a:p>
            <a:fld id="{3D200249-FA89-4EFF-995B-C0B8B23969B9}" type="slidenum">
              <a:rPr lang="en-US"/>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a:lstStyle/>
          <a:p>
            <a:fld id="{5EE126BB-F9C0-43A5-947E-6C19F96CF5F7}" type="slidenum">
              <a:rPr lang="en-US"/>
              <a:pPr/>
              <a:t>3</a:t>
            </a:fld>
            <a:endParaRPr lang="en-US"/>
          </a:p>
        </p:txBody>
      </p:sp>
      <p:sp>
        <p:nvSpPr>
          <p:cNvPr id="2253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2532"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eaLnBrk="1" hangingPunct="1">
              <a:spcBef>
                <a:spcPct val="0"/>
              </a:spcBef>
            </a:pPr>
            <a:r>
              <a:rPr lang="en-US" smtClean="0"/>
              <a:t>We always start with one of the four purposes of IDEA as it forms the basis for collecting and analyzing post-school outcome data and using that information to guide program improvements.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a:lstStyle/>
          <a:p>
            <a:endParaRPr lang="en-US" smtClean="0"/>
          </a:p>
        </p:txBody>
      </p:sp>
      <p:sp>
        <p:nvSpPr>
          <p:cNvPr id="77828" name="Slide Number Placeholder 3"/>
          <p:cNvSpPr>
            <a:spLocks noGrp="1"/>
          </p:cNvSpPr>
          <p:nvPr>
            <p:ph type="sldNum" sz="quarter" idx="5"/>
          </p:nvPr>
        </p:nvSpPr>
        <p:spPr bwMode="auto">
          <a:noFill/>
          <a:ln>
            <a:miter lim="800000"/>
            <a:headEnd/>
            <a:tailEnd/>
          </a:ln>
        </p:spPr>
        <p:txBody>
          <a:bodyPr/>
          <a:lstStyle/>
          <a:p>
            <a:fld id="{0CF4E4F4-5FE7-43F4-8D89-6D7C77947A90}" type="slidenum">
              <a:rPr lang="en-US"/>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a:lstStyle/>
          <a:p>
            <a:r>
              <a:rPr lang="en-US" smtClean="0"/>
              <a:t>States must also provide actual numbers for 1, 2, 3 and 4 that make up A, B, and C. </a:t>
            </a:r>
          </a:p>
        </p:txBody>
      </p:sp>
      <p:sp>
        <p:nvSpPr>
          <p:cNvPr id="79876" name="Slide Number Placeholder 3"/>
          <p:cNvSpPr>
            <a:spLocks noGrp="1"/>
          </p:cNvSpPr>
          <p:nvPr>
            <p:ph type="sldNum" sz="quarter" idx="5"/>
          </p:nvPr>
        </p:nvSpPr>
        <p:spPr bwMode="auto">
          <a:noFill/>
          <a:ln>
            <a:miter lim="800000"/>
            <a:headEnd/>
            <a:tailEnd/>
          </a:ln>
        </p:spPr>
        <p:txBody>
          <a:bodyPr/>
          <a:lstStyle/>
          <a:p>
            <a:fld id="{9EA2C223-17BD-4F28-9F08-C8BD43D3F14F}" type="slidenum">
              <a:rPr lang="en-US"/>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endParaRPr lang="en-US" smtClean="0"/>
          </a:p>
        </p:txBody>
      </p:sp>
      <p:sp>
        <p:nvSpPr>
          <p:cNvPr id="81924" name="Slide Number Placeholder 3"/>
          <p:cNvSpPr>
            <a:spLocks noGrp="1"/>
          </p:cNvSpPr>
          <p:nvPr>
            <p:ph type="sldNum" sz="quarter" idx="5"/>
          </p:nvPr>
        </p:nvSpPr>
        <p:spPr bwMode="auto">
          <a:noFill/>
          <a:ln>
            <a:miter lim="800000"/>
            <a:headEnd/>
            <a:tailEnd/>
          </a:ln>
        </p:spPr>
        <p:txBody>
          <a:bodyPr/>
          <a:lstStyle/>
          <a:p>
            <a:fld id="{ECA44F14-6CE8-455E-8534-AEE064AC564E}" type="slidenum">
              <a:rPr lang="en-US"/>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3971"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a:lstStyle/>
          <a:p>
            <a:endParaRPr lang="en-US" smtClean="0"/>
          </a:p>
        </p:txBody>
      </p:sp>
      <p:sp>
        <p:nvSpPr>
          <p:cNvPr id="86020" name="Slide Number Placeholder 3"/>
          <p:cNvSpPr>
            <a:spLocks noGrp="1"/>
          </p:cNvSpPr>
          <p:nvPr>
            <p:ph type="sldNum" sz="quarter" idx="5"/>
          </p:nvPr>
        </p:nvSpPr>
        <p:spPr bwMode="auto">
          <a:noFill/>
          <a:ln>
            <a:miter lim="800000"/>
            <a:headEnd/>
            <a:tailEnd/>
          </a:ln>
        </p:spPr>
        <p:txBody>
          <a:bodyPr/>
          <a:lstStyle/>
          <a:p>
            <a:fld id="{D2FB1505-1BB0-462D-A91C-756E93155ABA}" type="slidenum">
              <a:rPr lang="en-US"/>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ln>
            <a:miter lim="800000"/>
            <a:headEnd/>
            <a:tailEnd/>
          </a:ln>
        </p:spPr>
        <p:txBody>
          <a:bodyPr/>
          <a:lstStyle/>
          <a:p>
            <a:fld id="{074AC49A-604D-44E9-B1A4-B332B488D7BF}" type="slidenum">
              <a:rPr lang="en-US"/>
              <a:pPr/>
              <a:t>35</a:t>
            </a:fld>
            <a:endParaRPr lang="en-US"/>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lIns="89730" tIns="44865" rIns="89730" bIns="44865"/>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a:lstStyle/>
          <a:p>
            <a:endParaRPr lang="en-US" smtClean="0"/>
          </a:p>
        </p:txBody>
      </p:sp>
      <p:sp>
        <p:nvSpPr>
          <p:cNvPr id="90116" name="Slide Number Placeholder 3"/>
          <p:cNvSpPr>
            <a:spLocks noGrp="1"/>
          </p:cNvSpPr>
          <p:nvPr>
            <p:ph type="sldNum" sz="quarter" idx="5"/>
          </p:nvPr>
        </p:nvSpPr>
        <p:spPr bwMode="auto">
          <a:noFill/>
          <a:ln>
            <a:miter lim="800000"/>
            <a:headEnd/>
            <a:tailEnd/>
          </a:ln>
        </p:spPr>
        <p:txBody>
          <a:bodyPr/>
          <a:lstStyle/>
          <a:p>
            <a:fld id="{1A2A79F9-535C-4355-BF77-F24CE6250E44}" type="slidenum">
              <a:rPr lang="en-US"/>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a:lstStyle/>
          <a:p>
            <a:endParaRPr lang="en-US" smtClean="0"/>
          </a:p>
        </p:txBody>
      </p:sp>
      <p:sp>
        <p:nvSpPr>
          <p:cNvPr id="92164" name="Slide Number Placeholder 3"/>
          <p:cNvSpPr>
            <a:spLocks noGrp="1"/>
          </p:cNvSpPr>
          <p:nvPr>
            <p:ph type="sldNum" sz="quarter" idx="5"/>
          </p:nvPr>
        </p:nvSpPr>
        <p:spPr bwMode="auto">
          <a:noFill/>
          <a:ln>
            <a:miter lim="800000"/>
            <a:headEnd/>
            <a:tailEnd/>
          </a:ln>
        </p:spPr>
        <p:txBody>
          <a:bodyPr/>
          <a:lstStyle/>
          <a:p>
            <a:fld id="{71A12ACC-297F-4186-9D7A-8B725C78CC10}" type="slidenum">
              <a:rPr lang="en-US"/>
              <a:pPr/>
              <a:t>37</a:t>
            </a:fld>
            <a:endParaRPr lang="en-US"/>
          </a:p>
        </p:txBody>
      </p:sp>
      <p:sp>
        <p:nvSpPr>
          <p:cNvPr id="92165" name="Footer Placeholder 4"/>
          <p:cNvSpPr>
            <a:spLocks noGrp="1"/>
          </p:cNvSpPr>
          <p:nvPr>
            <p:ph type="ftr" sz="quarter" idx="4"/>
          </p:nvPr>
        </p:nvSpPr>
        <p:spPr bwMode="auto">
          <a:noFill/>
          <a:ln>
            <a:miter lim="800000"/>
            <a:headEnd/>
            <a:tailEnd/>
          </a:ln>
        </p:spPr>
        <p:txBody>
          <a:bodyPr/>
          <a:lstStyle/>
          <a:p>
            <a:r>
              <a:rPr lang="en-US" smtClean="0"/>
              <a:t>New Mexico Cadre, February 26th 2010</a:t>
            </a:r>
          </a:p>
        </p:txBody>
      </p:sp>
      <p:sp>
        <p:nvSpPr>
          <p:cNvPr id="92166" name="Header Placeholder 5"/>
          <p:cNvSpPr>
            <a:spLocks noGrp="1"/>
          </p:cNvSpPr>
          <p:nvPr>
            <p:ph type="hdr" sz="quarter"/>
          </p:nvPr>
        </p:nvSpPr>
        <p:spPr bwMode="auto">
          <a:noFill/>
          <a:ln>
            <a:miter lim="800000"/>
            <a:headEnd/>
            <a:tailEnd/>
          </a:ln>
        </p:spPr>
        <p:txBody>
          <a:bodyPr/>
          <a:lstStyle/>
          <a:p>
            <a:r>
              <a:rPr lang="en-US" smtClean="0"/>
              <a:t>National Post-School Outcomes Center</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a:lstStyle/>
          <a:p>
            <a:pPr eaLnBrk="1" hangingPunct="1">
              <a:spcBef>
                <a:spcPct val="0"/>
              </a:spcBef>
            </a:pPr>
            <a:r>
              <a:rPr lang="en-US" smtClean="0"/>
              <a:t>Screen shots of some slides from the PowerPoint.</a:t>
            </a:r>
          </a:p>
          <a:p>
            <a:endParaRPr lang="en-US" smtClean="0"/>
          </a:p>
        </p:txBody>
      </p:sp>
      <p:sp>
        <p:nvSpPr>
          <p:cNvPr id="94212" name="Slide Number Placeholder 3"/>
          <p:cNvSpPr>
            <a:spLocks noGrp="1"/>
          </p:cNvSpPr>
          <p:nvPr>
            <p:ph type="sldNum" sz="quarter" idx="5"/>
          </p:nvPr>
        </p:nvSpPr>
        <p:spPr bwMode="auto">
          <a:noFill/>
          <a:ln>
            <a:miter lim="800000"/>
            <a:headEnd/>
            <a:tailEnd/>
          </a:ln>
        </p:spPr>
        <p:txBody>
          <a:bodyPr/>
          <a:lstStyle/>
          <a:p>
            <a:fld id="{F928291A-2CB5-4E49-8986-46CDAFED8082}" type="slidenum">
              <a:rPr lang="en-US"/>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a:lstStyle/>
          <a:p>
            <a:endParaRPr lang="en-US" smtClean="0"/>
          </a:p>
        </p:txBody>
      </p:sp>
      <p:sp>
        <p:nvSpPr>
          <p:cNvPr id="96260" name="Slide Number Placeholder 3"/>
          <p:cNvSpPr>
            <a:spLocks noGrp="1"/>
          </p:cNvSpPr>
          <p:nvPr>
            <p:ph type="sldNum" sz="quarter" idx="5"/>
          </p:nvPr>
        </p:nvSpPr>
        <p:spPr bwMode="auto">
          <a:noFill/>
          <a:ln>
            <a:miter lim="800000"/>
            <a:headEnd/>
            <a:tailEnd/>
          </a:ln>
        </p:spPr>
        <p:txBody>
          <a:bodyPr/>
          <a:lstStyle/>
          <a:p>
            <a:fld id="{055CFB52-F9B8-4FF4-BDA8-F5280C82A665}" type="slidenum">
              <a:rPr lang="en-US"/>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p:spPr>
      </p:sp>
      <p:sp>
        <p:nvSpPr>
          <p:cNvPr id="24579" name="Rectangle 3"/>
          <p:cNvSpPr>
            <a:spLocks noGrp="1"/>
          </p:cNvSpPr>
          <p:nvPr>
            <p:ph type="body" idx="1"/>
          </p:nvPr>
        </p:nvSpPr>
        <p:spPr bwMode="auto">
          <a:noFill/>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a:lstStyle/>
          <a:p>
            <a:endParaRPr lang="en-US" smtClean="0"/>
          </a:p>
        </p:txBody>
      </p:sp>
      <p:sp>
        <p:nvSpPr>
          <p:cNvPr id="98308" name="Slide Number Placeholder 3"/>
          <p:cNvSpPr>
            <a:spLocks noGrp="1"/>
          </p:cNvSpPr>
          <p:nvPr>
            <p:ph type="sldNum" sz="quarter" idx="5"/>
          </p:nvPr>
        </p:nvSpPr>
        <p:spPr bwMode="auto">
          <a:noFill/>
          <a:ln>
            <a:miter lim="800000"/>
            <a:headEnd/>
            <a:tailEnd/>
          </a:ln>
        </p:spPr>
        <p:txBody>
          <a:bodyPr/>
          <a:lstStyle/>
          <a:p>
            <a:fld id="{0A460AE1-0C78-48FB-85B4-0362F46A7A49}" type="slidenum">
              <a:rPr lang="en-US"/>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a:lstStyle/>
          <a:p>
            <a:pPr marL="457200">
              <a:spcBef>
                <a:spcPts val="600"/>
              </a:spcBef>
              <a:buFont typeface="Wingdings" charset="2"/>
              <a:buChar char="§"/>
            </a:pPr>
            <a:r>
              <a:rPr lang="en-US" smtClean="0"/>
              <a:t>Sponsor a series of joint meetings with collaborators to identify methods and available data for use within SLDS’s</a:t>
            </a:r>
          </a:p>
          <a:p>
            <a:pPr marL="457200">
              <a:spcBef>
                <a:spcPts val="600"/>
              </a:spcBef>
            </a:pPr>
            <a:endParaRPr lang="en-US" smtClean="0"/>
          </a:p>
          <a:p>
            <a:pPr marL="457200">
              <a:spcBef>
                <a:spcPts val="600"/>
              </a:spcBef>
              <a:buFont typeface="Wingdings" charset="2"/>
              <a:buChar char="§"/>
            </a:pPr>
            <a:r>
              <a:rPr lang="en-US" smtClean="0"/>
              <a:t>Identify student level data elements needed to accurately report Indicator 14 in open source resources</a:t>
            </a:r>
          </a:p>
          <a:p>
            <a:pPr marL="457200">
              <a:spcBef>
                <a:spcPts val="600"/>
              </a:spcBef>
            </a:pPr>
            <a:endParaRPr lang="en-US" smtClean="0"/>
          </a:p>
          <a:p>
            <a:pPr marL="457200">
              <a:spcBef>
                <a:spcPts val="600"/>
              </a:spcBef>
              <a:buFont typeface="Wingdings" charset="2"/>
              <a:buChar char="§"/>
            </a:pPr>
            <a:r>
              <a:rPr lang="en-US" smtClean="0"/>
              <a:t>Design a plan to support States in gathering and reporting Indicator 14 data as part of their SLDS</a:t>
            </a:r>
          </a:p>
          <a:p>
            <a:pPr marL="457200">
              <a:spcBef>
                <a:spcPts val="600"/>
              </a:spcBef>
            </a:pPr>
            <a:endParaRPr lang="en-US" smtClean="0"/>
          </a:p>
          <a:p>
            <a:pPr marL="457200">
              <a:spcBef>
                <a:spcPts val="600"/>
              </a:spcBef>
              <a:buFont typeface="Wingdings" charset="2"/>
              <a:buChar char="§"/>
            </a:pPr>
            <a:r>
              <a:rPr lang="en-US" smtClean="0"/>
              <a:t>Implement plan with States</a:t>
            </a:r>
          </a:p>
          <a:p>
            <a:pPr marL="457200">
              <a:spcBef>
                <a:spcPts val="600"/>
              </a:spcBef>
            </a:pPr>
            <a:endParaRPr lang="en-US" smtClean="0"/>
          </a:p>
          <a:p>
            <a:pPr marL="457200">
              <a:spcBef>
                <a:spcPts val="600"/>
              </a:spcBef>
              <a:buFont typeface="Wingdings" charset="2"/>
              <a:buChar char="§"/>
            </a:pPr>
            <a:r>
              <a:rPr lang="en-US" smtClean="0"/>
              <a:t>Provide TA to ensure SLDS systems include students with disabilities</a:t>
            </a:r>
          </a:p>
          <a:p>
            <a:pPr marL="457200"/>
            <a:endParaRPr lang="en-US" smtClean="0"/>
          </a:p>
        </p:txBody>
      </p:sp>
      <p:sp>
        <p:nvSpPr>
          <p:cNvPr id="100356" name="Slide Number Placeholder 3"/>
          <p:cNvSpPr>
            <a:spLocks noGrp="1"/>
          </p:cNvSpPr>
          <p:nvPr>
            <p:ph type="sldNum" sz="quarter" idx="5"/>
          </p:nvPr>
        </p:nvSpPr>
        <p:spPr bwMode="auto">
          <a:noFill/>
          <a:ln>
            <a:miter lim="800000"/>
            <a:headEnd/>
            <a:tailEnd/>
          </a:ln>
        </p:spPr>
        <p:txBody>
          <a:bodyPr/>
          <a:lstStyle/>
          <a:p>
            <a:fld id="{87C8B6AB-5054-43E5-A360-027C249B2BE7}" type="slidenum">
              <a:rPr lang="en-US"/>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2403"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eaLnBrk="1" hangingPunct="1"/>
            <a:r>
              <a:rPr lang="en-US" smtClean="0"/>
              <a:t>Feel free to contact NPSO with questions and concerns</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eaLnBrk="1" hangingPunct="1"/>
            <a:r>
              <a:rPr lang="en-US" smtClean="0"/>
              <a:t>This is the indicator States used to design their post-school outcomes systems for the SPP/APR until Feb. 2009 when OSEP released the Revised Measurement Table. </a:t>
            </a:r>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8675"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eaLnBrk="1" hangingPunct="1"/>
            <a:r>
              <a:rPr lang="en-US" smtClean="0"/>
              <a:t>Indicator 14 was significantly changed and is now a “new” Indicator. The next slide highlights the major changes. </a:t>
            </a:r>
          </a:p>
          <a:p>
            <a:pPr eaLnBrk="1" hangingPunct="1"/>
            <a:endParaRPr lang="en-US" smtClean="0"/>
          </a:p>
          <a:p>
            <a:pPr eaLnBrk="1" hangingPunct="1"/>
            <a:r>
              <a:rPr lang="en-US" smtClean="0"/>
              <a:t>Materials related to all indicators that went into effect Feb. 2009 can be found at: </a:t>
            </a:r>
          </a:p>
          <a:p>
            <a:pPr eaLnBrk="1" hangingPunct="1"/>
            <a:r>
              <a:rPr lang="en-US" smtClean="0"/>
              <a:t>http://spp-apr-calendar.rrfcnetwork.org/explorer/view/id/620</a:t>
            </a:r>
          </a:p>
          <a:p>
            <a:pPr eaLnBrk="1" hangingPunct="1"/>
            <a:endParaRPr lang="en-US" smtClean="0"/>
          </a:p>
          <a:p>
            <a:pPr eaLnBrk="1" hangingPunct="1"/>
            <a:r>
              <a:rPr lang="en-US" smtClean="0"/>
              <a:t>See the following: </a:t>
            </a:r>
          </a:p>
          <a:p>
            <a:pPr eaLnBrk="1" hangingPunct="1">
              <a:buFontTx/>
              <a:buChar char="•"/>
            </a:pPr>
            <a:r>
              <a:rPr lang="en-US" smtClean="0"/>
              <a:t>Revised Indicator Measurement Table</a:t>
            </a:r>
          </a:p>
          <a:p>
            <a:pPr eaLnBrk="1" hangingPunct="1">
              <a:buFontTx/>
              <a:buChar char="•"/>
            </a:pPr>
            <a:r>
              <a:rPr lang="en-US" smtClean="0"/>
              <a:t>Revised Instruction Sheet </a:t>
            </a:r>
          </a:p>
          <a:p>
            <a:pPr eaLnBrk="1" hangingPunct="1">
              <a:buFontTx/>
              <a:buChar char="•"/>
            </a:pPr>
            <a:r>
              <a:rPr lang="en-US" smtClean="0"/>
              <a:t>Measurement Table-Revisions/Implications Draft 02.09</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0723"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a:buClr>
                <a:schemeClr val="tx1"/>
              </a:buClr>
              <a:buFont typeface="Wingdings 2" charset="2"/>
              <a:buNone/>
            </a:pPr>
            <a:r>
              <a:rPr lang="en-US" smtClean="0">
                <a:latin typeface="Verdana" charset="0"/>
              </a:rPr>
              <a:t>Options for this year:</a:t>
            </a:r>
          </a:p>
          <a:p>
            <a:pPr>
              <a:buClr>
                <a:schemeClr val="tx1"/>
              </a:buClr>
              <a:buFont typeface="Wingdings 2" charset="2"/>
              <a:buNone/>
            </a:pPr>
            <a:endParaRPr lang="en-US" smtClean="0">
              <a:solidFill>
                <a:srgbClr val="FF0000"/>
              </a:solidFill>
              <a:latin typeface="Verdana" charset="0"/>
            </a:endParaRPr>
          </a:p>
          <a:p>
            <a:pPr>
              <a:buClr>
                <a:schemeClr val="tx1"/>
              </a:buClr>
              <a:buFont typeface="Wingdings 2" charset="2"/>
              <a:buNone/>
            </a:pPr>
            <a:r>
              <a:rPr lang="en-US" smtClean="0">
                <a:latin typeface="Verdana" charset="0"/>
              </a:rPr>
              <a:t>Collect PSO data on 2007-08 leavers and report with previous requirements</a:t>
            </a:r>
          </a:p>
          <a:p>
            <a:pPr>
              <a:buClr>
                <a:schemeClr val="tx1"/>
              </a:buClr>
              <a:buFont typeface="Wingdings 2" charset="2"/>
              <a:buNone/>
            </a:pPr>
            <a:endParaRPr lang="en-US" smtClean="0">
              <a:latin typeface="Verdana" charset="0"/>
            </a:endParaRPr>
          </a:p>
          <a:p>
            <a:pPr>
              <a:buClr>
                <a:schemeClr val="tx1"/>
              </a:buClr>
              <a:buFont typeface="Wingdings 2" charset="2"/>
              <a:buNone/>
            </a:pPr>
            <a:r>
              <a:rPr lang="en-US" smtClean="0">
                <a:latin typeface="Verdana" charset="0"/>
              </a:rPr>
              <a:t>Collect PSO data on 2007-08 leavers, aligned with new Indicator</a:t>
            </a:r>
          </a:p>
          <a:p>
            <a:pPr>
              <a:buClr>
                <a:schemeClr val="tx1"/>
              </a:buClr>
              <a:buFont typeface="Wingdings 2" charset="2"/>
              <a:buAutoNum type="arabicPeriod" startAt="2"/>
            </a:pPr>
            <a:endParaRPr lang="en-US" smtClean="0">
              <a:latin typeface="Verdana" charset="0"/>
            </a:endParaRPr>
          </a:p>
          <a:p>
            <a:pPr>
              <a:buClr>
                <a:schemeClr val="tx1"/>
              </a:buClr>
              <a:buFont typeface="Wingdings 2" charset="2"/>
              <a:buNone/>
            </a:pPr>
            <a:r>
              <a:rPr lang="en-US" smtClean="0">
                <a:latin typeface="Verdana" charset="0"/>
              </a:rPr>
              <a:t>Not collect PSO data on 2007-08 leavers or report the data in Feb. 2010 APR, make changes and start new data collection on students leaving in  2008-09 school year</a:t>
            </a:r>
          </a:p>
          <a:p>
            <a:pPr>
              <a:buClr>
                <a:schemeClr val="tx1"/>
              </a:buClr>
              <a:buFont typeface="Wingdings 2" charset="2"/>
              <a:buNone/>
            </a:pPr>
            <a:endParaRPr lang="en-US" smtClean="0">
              <a:latin typeface="Verdana" charset="0"/>
            </a:endParaRPr>
          </a:p>
          <a:p>
            <a:pPr>
              <a:buClr>
                <a:schemeClr val="tx1"/>
              </a:buClr>
              <a:buFont typeface="Wingdings 2" charset="2"/>
              <a:buNone/>
            </a:pPr>
            <a:r>
              <a:rPr lang="en-US" smtClean="0">
                <a:latin typeface="Verdana" charset="0"/>
              </a:rPr>
              <a:t>Collect the data using either set of requirements, use them for internal planning only, and not report in February 2010 </a:t>
            </a:r>
          </a:p>
          <a:p>
            <a:pPr>
              <a:buClr>
                <a:schemeClr val="tx1"/>
              </a:buClr>
              <a:buFont typeface="Wingdings 2" charset="2"/>
              <a:buNone/>
            </a:pPr>
            <a:endParaRPr lang="en-US" smtClean="0">
              <a:latin typeface="Verdana" charset="0"/>
            </a:endParaRPr>
          </a:p>
          <a:p>
            <a:pPr>
              <a:buClr>
                <a:schemeClr val="tx1"/>
              </a:buClr>
              <a:buFont typeface="Wingdings 2" charset="2"/>
              <a:buNone/>
            </a:pPr>
            <a:endParaRPr lang="en-US" smtClean="0">
              <a:latin typeface="Verdana"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endParaRPr lang="en-US" smtClean="0"/>
          </a:p>
        </p:txBody>
      </p:sp>
      <p:sp>
        <p:nvSpPr>
          <p:cNvPr id="32772" name="Slide Number Placeholder 3"/>
          <p:cNvSpPr>
            <a:spLocks noGrp="1"/>
          </p:cNvSpPr>
          <p:nvPr>
            <p:ph type="sldNum" sz="quarter" idx="5"/>
          </p:nvPr>
        </p:nvSpPr>
        <p:spPr bwMode="auto">
          <a:noFill/>
          <a:ln>
            <a:miter lim="800000"/>
            <a:headEnd/>
            <a:tailEnd/>
          </a:ln>
        </p:spPr>
        <p:txBody>
          <a:bodyPr/>
          <a:lstStyle/>
          <a:p>
            <a:fld id="{4119A5A4-37B3-47D1-9390-A43CD04D1D30}"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r>
              <a:rPr lang="en-US" smtClean="0"/>
              <a:t>The calculations are critical so we start there: this slide corresponds to Q 22 in FAQ. States are required to report three percentages, one each for A, B, and C.</a:t>
            </a:r>
          </a:p>
        </p:txBody>
      </p:sp>
      <p:sp>
        <p:nvSpPr>
          <p:cNvPr id="34820" name="Slide Number Placeholder 3"/>
          <p:cNvSpPr>
            <a:spLocks noGrp="1"/>
          </p:cNvSpPr>
          <p:nvPr>
            <p:ph type="sldNum" sz="quarter" idx="5"/>
          </p:nvPr>
        </p:nvSpPr>
        <p:spPr bwMode="auto">
          <a:noFill/>
          <a:ln>
            <a:miter lim="800000"/>
            <a:headEnd/>
            <a:tailEnd/>
          </a:ln>
        </p:spPr>
        <p:txBody>
          <a:bodyPr/>
          <a:lstStyle/>
          <a:p>
            <a:fld id="{7046278A-9F72-4A48-BD7A-6FAFF95D4CE2}"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4" name="Rectangle 22"/>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BDC71E85-46AD-4D1D-A6C3-4E0FA76999A2}" type="datetime1">
              <a:rPr lang="en-US"/>
              <a:pPr/>
              <a:t>5/25/2010</a:t>
            </a:fld>
            <a:endParaRPr lang="en-US"/>
          </a:p>
        </p:txBody>
      </p:sp>
      <p:sp>
        <p:nvSpPr>
          <p:cNvPr id="5" name="Rectangle 18"/>
          <p:cNvSpPr>
            <a:spLocks noGrp="1"/>
          </p:cNvSpPr>
          <p:nvPr>
            <p:ph type="ftr" sz="quarter" idx="11"/>
          </p:nvPr>
        </p:nvSpPr>
        <p:spPr>
          <a:xfrm>
            <a:off x="30480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ＭＳ Ｐゴシック" charset="-128"/>
              </a:defRPr>
            </a:lvl1pPr>
          </a:lstStyle>
          <a:p>
            <a:pPr>
              <a:defRPr/>
            </a:pPr>
            <a:endParaRPr lang="en-US"/>
          </a:p>
        </p:txBody>
      </p:sp>
      <p:sp>
        <p:nvSpPr>
          <p:cNvPr id="6" name="Rectangle 15"/>
          <p:cNvSpPr>
            <a:spLocks noGrp="1"/>
          </p:cNvSpPr>
          <p:nvPr>
            <p:ph type="sldNum" sz="quarter" idx="12"/>
          </p:nvPr>
        </p:nvSpPr>
        <p:spPr/>
        <p:txBody>
          <a:bodyPr/>
          <a:lstStyle>
            <a:lvl1pPr>
              <a:defRPr smtClean="0"/>
            </a:lvl1pPr>
          </a:lstStyle>
          <a:p>
            <a:fld id="{074D89CC-3921-4FFF-89F8-90362B76663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B1355BD5-8671-4F95-AEA2-FEBC48B20434}" type="datetime1">
              <a:rPr lang="en-US"/>
              <a:pPr/>
              <a:t>5/25/2010</a:t>
            </a:fld>
            <a:endParaRPr lang="en-US"/>
          </a:p>
        </p:txBody>
      </p:sp>
      <p:sp>
        <p:nvSpPr>
          <p:cNvPr id="5" name="Rectangle 18"/>
          <p:cNvSpPr>
            <a:spLocks noGrp="1"/>
          </p:cNvSpPr>
          <p:nvPr>
            <p:ph type="ftr" sz="quarter" idx="11"/>
          </p:nvPr>
        </p:nvSpPr>
        <p:spPr>
          <a:xfrm>
            <a:off x="30480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ＭＳ Ｐゴシック" charset="-128"/>
              </a:defRPr>
            </a:lvl1pPr>
          </a:lstStyle>
          <a:p>
            <a:pPr>
              <a:defRPr/>
            </a:pPr>
            <a:endParaRPr lang="en-US"/>
          </a:p>
        </p:txBody>
      </p:sp>
      <p:sp>
        <p:nvSpPr>
          <p:cNvPr id="6" name="Rectangle 15"/>
          <p:cNvSpPr>
            <a:spLocks noGrp="1"/>
          </p:cNvSpPr>
          <p:nvPr>
            <p:ph type="sldNum" sz="quarter" idx="12"/>
          </p:nvPr>
        </p:nvSpPr>
        <p:spPr/>
        <p:txBody>
          <a:bodyPr/>
          <a:lstStyle>
            <a:lvl1pPr>
              <a:defRPr smtClean="0"/>
            </a:lvl1pPr>
          </a:lstStyle>
          <a:p>
            <a:fld id="{71BB376F-0861-4227-8DC2-B5ED8B8ECAE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E2CD87F3-09CB-4DAB-BE45-DF6050B9393D}" type="datetime1">
              <a:rPr lang="en-US"/>
              <a:pPr/>
              <a:t>5/25/2010</a:t>
            </a:fld>
            <a:endParaRPr lang="en-US"/>
          </a:p>
        </p:txBody>
      </p:sp>
      <p:sp>
        <p:nvSpPr>
          <p:cNvPr id="6" name="Rectangle 18"/>
          <p:cNvSpPr>
            <a:spLocks noGrp="1"/>
          </p:cNvSpPr>
          <p:nvPr>
            <p:ph type="ftr" sz="quarter" idx="11"/>
          </p:nvPr>
        </p:nvSpPr>
        <p:spPr>
          <a:xfrm>
            <a:off x="30480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ＭＳ Ｐゴシック" charset="-128"/>
              </a:defRPr>
            </a:lvl1pPr>
          </a:lstStyle>
          <a:p>
            <a:pPr>
              <a:defRPr/>
            </a:pPr>
            <a:endParaRPr lang="en-US"/>
          </a:p>
        </p:txBody>
      </p:sp>
      <p:sp>
        <p:nvSpPr>
          <p:cNvPr id="7" name="Rectangle 15"/>
          <p:cNvSpPr>
            <a:spLocks noGrp="1"/>
          </p:cNvSpPr>
          <p:nvPr>
            <p:ph type="sldNum" sz="quarter" idx="12"/>
          </p:nvPr>
        </p:nvSpPr>
        <p:spPr/>
        <p:txBody>
          <a:bodyPr/>
          <a:lstStyle>
            <a:lvl1pPr>
              <a:defRPr smtClean="0"/>
            </a:lvl1pPr>
          </a:lstStyle>
          <a:p>
            <a:fld id="{ACB67638-B699-4A5C-8D37-61296F969AE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EF5D2992-7ECB-49C7-8686-6E3F56FE07AF}" type="datetime1">
              <a:rPr lang="en-US"/>
              <a:pPr/>
              <a:t>5/25/2010</a:t>
            </a:fld>
            <a:endParaRPr lang="en-US"/>
          </a:p>
        </p:txBody>
      </p:sp>
      <p:sp>
        <p:nvSpPr>
          <p:cNvPr id="6" name="Rectangle 18"/>
          <p:cNvSpPr>
            <a:spLocks noGrp="1"/>
          </p:cNvSpPr>
          <p:nvPr>
            <p:ph type="ftr" sz="quarter" idx="11"/>
          </p:nvPr>
        </p:nvSpPr>
        <p:spPr>
          <a:xfrm>
            <a:off x="30480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ＭＳ Ｐゴシック" charset="-128"/>
              </a:defRPr>
            </a:lvl1pPr>
          </a:lstStyle>
          <a:p>
            <a:pPr>
              <a:defRPr/>
            </a:pPr>
            <a:endParaRPr lang="en-US"/>
          </a:p>
        </p:txBody>
      </p:sp>
      <p:sp>
        <p:nvSpPr>
          <p:cNvPr id="7" name="Rectangle 15"/>
          <p:cNvSpPr>
            <a:spLocks noGrp="1"/>
          </p:cNvSpPr>
          <p:nvPr>
            <p:ph type="sldNum" sz="quarter" idx="12"/>
          </p:nvPr>
        </p:nvSpPr>
        <p:spPr/>
        <p:txBody>
          <a:bodyPr/>
          <a:lstStyle>
            <a:lvl1pPr>
              <a:defRPr smtClean="0"/>
            </a:lvl1pPr>
          </a:lstStyle>
          <a:p>
            <a:fld id="{BBFB58E0-92D0-49E4-B65E-505A28CE8044}"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7" name="Content Placeholder 26"/>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4"/>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6427811C-F629-44B7-B534-B682CCE4BBEE}" type="datetime1">
              <a:rPr lang="en-US"/>
              <a:pPr/>
              <a:t>5/25/2010</a:t>
            </a:fld>
            <a:endParaRPr lang="en-US"/>
          </a:p>
        </p:txBody>
      </p:sp>
      <p:sp>
        <p:nvSpPr>
          <p:cNvPr id="4" name="Footer Placeholder 18"/>
          <p:cNvSpPr>
            <a:spLocks noGrp="1"/>
          </p:cNvSpPr>
          <p:nvPr>
            <p:ph type="ftr" sz="quarter" idx="11"/>
          </p:nvPr>
        </p:nvSpPr>
        <p:spPr>
          <a:xfrm>
            <a:off x="3581400" y="76200"/>
            <a:ext cx="2895600" cy="2889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ＭＳ Ｐゴシック" charset="-128"/>
              </a:defRPr>
            </a:lvl1pPr>
          </a:lstStyle>
          <a:p>
            <a:pPr>
              <a:defRPr/>
            </a:pPr>
            <a:endParaRPr lang="en-US"/>
          </a:p>
        </p:txBody>
      </p:sp>
      <p:sp>
        <p:nvSpPr>
          <p:cNvPr id="5" name="Slide Number Placeholder 15"/>
          <p:cNvSpPr>
            <a:spLocks noGrp="1"/>
          </p:cNvSpPr>
          <p:nvPr>
            <p:ph type="sldNum" sz="quarter" idx="12"/>
          </p:nvPr>
        </p:nvSpPr>
        <p:spPr>
          <a:xfrm>
            <a:off x="8229600" y="6473825"/>
            <a:ext cx="758825" cy="247650"/>
          </a:xfrm>
        </p:spPr>
        <p:txBody>
          <a:bodyPr/>
          <a:lstStyle>
            <a:lvl1pPr>
              <a:defRPr smtClean="0"/>
            </a:lvl1pPr>
          </a:lstStyle>
          <a:p>
            <a:fld id="{AE985E31-20FC-427B-BE86-053032BA696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lvl2pPr>
              <a:buClrTx/>
              <a:defRPr/>
            </a:lvl2pPr>
            <a:lvl4pPr>
              <a:buClr>
                <a:srgbClr val="C78A49"/>
              </a:buCl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2"/>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99F59A62-4FB0-430F-A099-3A1CFE0E12A4}" type="datetime1">
              <a:rPr lang="en-US"/>
              <a:pPr/>
              <a:t>5/25/2010</a:t>
            </a:fld>
            <a:endParaRPr lang="en-US"/>
          </a:p>
        </p:txBody>
      </p:sp>
      <p:sp>
        <p:nvSpPr>
          <p:cNvPr id="5" name="Rectangle 18"/>
          <p:cNvSpPr>
            <a:spLocks noGrp="1"/>
          </p:cNvSpPr>
          <p:nvPr>
            <p:ph type="ftr" sz="quarter" idx="11"/>
          </p:nvPr>
        </p:nvSpPr>
        <p:spPr>
          <a:xfrm>
            <a:off x="30480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ＭＳ Ｐゴシック" charset="-128"/>
              </a:defRPr>
            </a:lvl1pPr>
          </a:lstStyle>
          <a:p>
            <a:pPr>
              <a:defRPr/>
            </a:pPr>
            <a:endParaRPr lang="en-US"/>
          </a:p>
        </p:txBody>
      </p:sp>
      <p:sp>
        <p:nvSpPr>
          <p:cNvPr id="6" name="Rectangle 15"/>
          <p:cNvSpPr>
            <a:spLocks noGrp="1"/>
          </p:cNvSpPr>
          <p:nvPr>
            <p:ph type="sldNum" sz="quarter" idx="12"/>
          </p:nvPr>
        </p:nvSpPr>
        <p:spPr/>
        <p:txBody>
          <a:bodyPr/>
          <a:lstStyle>
            <a:lvl1pPr>
              <a:defRPr smtClean="0"/>
            </a:lvl1pPr>
          </a:lstStyle>
          <a:p>
            <a:fld id="{7BA8A0B9-B584-4FE3-BE40-DAD560F8C04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22"/>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D033593A-A9AA-4FCB-905B-62CB2577085D}" type="datetime1">
              <a:rPr lang="en-US"/>
              <a:pPr/>
              <a:t>5/25/2010</a:t>
            </a:fld>
            <a:endParaRPr lang="en-US"/>
          </a:p>
        </p:txBody>
      </p:sp>
      <p:sp>
        <p:nvSpPr>
          <p:cNvPr id="5" name="Rectangle 18"/>
          <p:cNvSpPr>
            <a:spLocks noGrp="1"/>
          </p:cNvSpPr>
          <p:nvPr>
            <p:ph type="ftr" sz="quarter" idx="11"/>
          </p:nvPr>
        </p:nvSpPr>
        <p:spPr>
          <a:xfrm>
            <a:off x="30480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ＭＳ Ｐゴシック" charset="-128"/>
              </a:defRPr>
            </a:lvl1pPr>
          </a:lstStyle>
          <a:p>
            <a:pPr>
              <a:defRPr/>
            </a:pPr>
            <a:endParaRPr lang="en-US"/>
          </a:p>
        </p:txBody>
      </p:sp>
      <p:sp>
        <p:nvSpPr>
          <p:cNvPr id="6" name="Rectangle 15"/>
          <p:cNvSpPr>
            <a:spLocks noGrp="1"/>
          </p:cNvSpPr>
          <p:nvPr>
            <p:ph type="sldNum" sz="quarter" idx="12"/>
          </p:nvPr>
        </p:nvSpPr>
        <p:spPr/>
        <p:txBody>
          <a:bodyPr/>
          <a:lstStyle>
            <a:lvl1pPr>
              <a:defRPr smtClean="0"/>
            </a:lvl1pPr>
          </a:lstStyle>
          <a:p>
            <a:fld id="{D73D18CC-C92C-4011-860C-4B4F3489733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72B6C012-C548-432D-BF9E-AE190FD2C8AE}" type="datetime1">
              <a:rPr lang="en-US"/>
              <a:pPr/>
              <a:t>5/25/2010</a:t>
            </a:fld>
            <a:endParaRPr lang="en-US"/>
          </a:p>
        </p:txBody>
      </p:sp>
      <p:sp>
        <p:nvSpPr>
          <p:cNvPr id="6" name="Rectangle 18"/>
          <p:cNvSpPr>
            <a:spLocks noGrp="1"/>
          </p:cNvSpPr>
          <p:nvPr>
            <p:ph type="ftr" sz="quarter" idx="11"/>
          </p:nvPr>
        </p:nvSpPr>
        <p:spPr>
          <a:xfrm>
            <a:off x="30480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ＭＳ Ｐゴシック" charset="-128"/>
              </a:defRPr>
            </a:lvl1pPr>
          </a:lstStyle>
          <a:p>
            <a:pPr>
              <a:defRPr/>
            </a:pPr>
            <a:endParaRPr lang="en-US"/>
          </a:p>
        </p:txBody>
      </p:sp>
      <p:sp>
        <p:nvSpPr>
          <p:cNvPr id="7" name="Rectangle 15"/>
          <p:cNvSpPr>
            <a:spLocks noGrp="1"/>
          </p:cNvSpPr>
          <p:nvPr>
            <p:ph type="sldNum" sz="quarter" idx="12"/>
          </p:nvPr>
        </p:nvSpPr>
        <p:spPr/>
        <p:txBody>
          <a:bodyPr/>
          <a:lstStyle>
            <a:lvl1pPr>
              <a:defRPr smtClean="0"/>
            </a:lvl1pPr>
          </a:lstStyle>
          <a:p>
            <a:fld id="{05E8C10B-C23F-4951-8CF5-4FFEF0D5C5B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2"/>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13CA4559-D588-4B7B-B501-335A04D41827}" type="datetime1">
              <a:rPr lang="en-US"/>
              <a:pPr/>
              <a:t>5/25/2010</a:t>
            </a:fld>
            <a:endParaRPr lang="en-US"/>
          </a:p>
        </p:txBody>
      </p:sp>
      <p:sp>
        <p:nvSpPr>
          <p:cNvPr id="8" name="Rectangle 18"/>
          <p:cNvSpPr>
            <a:spLocks noGrp="1"/>
          </p:cNvSpPr>
          <p:nvPr>
            <p:ph type="ftr" sz="quarter" idx="11"/>
          </p:nvPr>
        </p:nvSpPr>
        <p:spPr>
          <a:xfrm>
            <a:off x="30480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ＭＳ Ｐゴシック" charset="-128"/>
              </a:defRPr>
            </a:lvl1pPr>
          </a:lstStyle>
          <a:p>
            <a:pPr>
              <a:defRPr/>
            </a:pPr>
            <a:endParaRPr lang="en-US"/>
          </a:p>
        </p:txBody>
      </p:sp>
      <p:sp>
        <p:nvSpPr>
          <p:cNvPr id="9" name="Rectangle 15"/>
          <p:cNvSpPr>
            <a:spLocks noGrp="1"/>
          </p:cNvSpPr>
          <p:nvPr>
            <p:ph type="sldNum" sz="quarter" idx="12"/>
          </p:nvPr>
        </p:nvSpPr>
        <p:spPr/>
        <p:txBody>
          <a:bodyPr/>
          <a:lstStyle>
            <a:lvl1pPr>
              <a:defRPr smtClean="0"/>
            </a:lvl1pPr>
          </a:lstStyle>
          <a:p>
            <a:fld id="{19EB38B1-0A20-454B-B25E-9C26D91C147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22"/>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A6B02CFD-A910-456F-B1BA-1876C62D8290}" type="datetime1">
              <a:rPr lang="en-US"/>
              <a:pPr/>
              <a:t>5/25/2010</a:t>
            </a:fld>
            <a:endParaRPr lang="en-US"/>
          </a:p>
        </p:txBody>
      </p:sp>
      <p:sp>
        <p:nvSpPr>
          <p:cNvPr id="4" name="Rectangle 18"/>
          <p:cNvSpPr>
            <a:spLocks noGrp="1"/>
          </p:cNvSpPr>
          <p:nvPr>
            <p:ph type="ftr" sz="quarter" idx="11"/>
          </p:nvPr>
        </p:nvSpPr>
        <p:spPr>
          <a:xfrm>
            <a:off x="30480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ＭＳ Ｐゴシック" charset="-128"/>
              </a:defRPr>
            </a:lvl1pPr>
          </a:lstStyle>
          <a:p>
            <a:pPr>
              <a:defRPr/>
            </a:pPr>
            <a:endParaRPr lang="en-US"/>
          </a:p>
        </p:txBody>
      </p:sp>
      <p:sp>
        <p:nvSpPr>
          <p:cNvPr id="5" name="Rectangle 15"/>
          <p:cNvSpPr>
            <a:spLocks noGrp="1"/>
          </p:cNvSpPr>
          <p:nvPr>
            <p:ph type="sldNum" sz="quarter" idx="12"/>
          </p:nvPr>
        </p:nvSpPr>
        <p:spPr/>
        <p:txBody>
          <a:bodyPr/>
          <a:lstStyle>
            <a:lvl1pPr>
              <a:defRPr smtClean="0"/>
            </a:lvl1pPr>
          </a:lstStyle>
          <a:p>
            <a:fld id="{E69F50AD-A18F-4EA6-9912-82BD58CC87F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A3768AD0-F6A3-43FF-B4DD-4E8D6015843C}" type="datetime1">
              <a:rPr lang="en-US"/>
              <a:pPr/>
              <a:t>5/25/2010</a:t>
            </a:fld>
            <a:endParaRPr lang="en-US"/>
          </a:p>
        </p:txBody>
      </p:sp>
      <p:sp>
        <p:nvSpPr>
          <p:cNvPr id="3" name="Rectangle 18"/>
          <p:cNvSpPr>
            <a:spLocks noGrp="1"/>
          </p:cNvSpPr>
          <p:nvPr>
            <p:ph type="ftr" sz="quarter" idx="11"/>
          </p:nvPr>
        </p:nvSpPr>
        <p:spPr>
          <a:xfrm>
            <a:off x="30480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ＭＳ Ｐゴシック" charset="-128"/>
              </a:defRPr>
            </a:lvl1pPr>
          </a:lstStyle>
          <a:p>
            <a:pPr>
              <a:defRPr/>
            </a:pPr>
            <a:endParaRPr lang="en-US"/>
          </a:p>
        </p:txBody>
      </p:sp>
      <p:sp>
        <p:nvSpPr>
          <p:cNvPr id="4" name="Rectangle 15"/>
          <p:cNvSpPr>
            <a:spLocks noGrp="1"/>
          </p:cNvSpPr>
          <p:nvPr>
            <p:ph type="sldNum" sz="quarter" idx="12"/>
          </p:nvPr>
        </p:nvSpPr>
        <p:spPr/>
        <p:txBody>
          <a:bodyPr/>
          <a:lstStyle>
            <a:lvl1pPr>
              <a:defRPr smtClean="0"/>
            </a:lvl1pPr>
          </a:lstStyle>
          <a:p>
            <a:fld id="{F4614C8B-042B-4C38-9C96-17A93A0AC02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918E0C6B-CA42-49CA-BF0B-A764B32C82C5}" type="datetime1">
              <a:rPr lang="en-US"/>
              <a:pPr/>
              <a:t>5/25/2010</a:t>
            </a:fld>
            <a:endParaRPr lang="en-US"/>
          </a:p>
        </p:txBody>
      </p:sp>
      <p:sp>
        <p:nvSpPr>
          <p:cNvPr id="6" name="Rectangle 18"/>
          <p:cNvSpPr>
            <a:spLocks noGrp="1"/>
          </p:cNvSpPr>
          <p:nvPr>
            <p:ph type="ftr" sz="quarter" idx="11"/>
          </p:nvPr>
        </p:nvSpPr>
        <p:spPr>
          <a:xfrm>
            <a:off x="30480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ＭＳ Ｐゴシック" charset="-128"/>
              </a:defRPr>
            </a:lvl1pPr>
          </a:lstStyle>
          <a:p>
            <a:pPr>
              <a:defRPr/>
            </a:pPr>
            <a:endParaRPr lang="en-US"/>
          </a:p>
        </p:txBody>
      </p:sp>
      <p:sp>
        <p:nvSpPr>
          <p:cNvPr id="7" name="Rectangle 15"/>
          <p:cNvSpPr>
            <a:spLocks noGrp="1"/>
          </p:cNvSpPr>
          <p:nvPr>
            <p:ph type="sldNum" sz="quarter" idx="12"/>
          </p:nvPr>
        </p:nvSpPr>
        <p:spPr/>
        <p:txBody>
          <a:bodyPr/>
          <a:lstStyle>
            <a:lvl1pPr>
              <a:defRPr smtClean="0"/>
            </a:lvl1pPr>
          </a:lstStyle>
          <a:p>
            <a:fld id="{72D0B590-B103-4E19-AB80-1F39870C06B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20F15AAA-F1A2-4A6F-82EE-7A7FF5FF71EE}" type="datetime1">
              <a:rPr lang="en-US"/>
              <a:pPr/>
              <a:t>5/25/2010</a:t>
            </a:fld>
            <a:endParaRPr lang="en-US"/>
          </a:p>
        </p:txBody>
      </p:sp>
      <p:sp>
        <p:nvSpPr>
          <p:cNvPr id="5" name="Rectangle 18"/>
          <p:cNvSpPr>
            <a:spLocks noGrp="1"/>
          </p:cNvSpPr>
          <p:nvPr>
            <p:ph type="ftr" sz="quarter" idx="11"/>
          </p:nvPr>
        </p:nvSpPr>
        <p:spPr>
          <a:xfrm>
            <a:off x="30480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ＭＳ Ｐゴシック" charset="-128"/>
              </a:defRPr>
            </a:lvl1pPr>
          </a:lstStyle>
          <a:p>
            <a:pPr>
              <a:defRPr/>
            </a:pPr>
            <a:endParaRPr lang="en-US"/>
          </a:p>
        </p:txBody>
      </p:sp>
      <p:sp>
        <p:nvSpPr>
          <p:cNvPr id="6" name="Rectangle 15"/>
          <p:cNvSpPr>
            <a:spLocks noGrp="1"/>
          </p:cNvSpPr>
          <p:nvPr>
            <p:ph type="sldNum" sz="quarter" idx="12"/>
          </p:nvPr>
        </p:nvSpPr>
        <p:spPr/>
        <p:txBody>
          <a:bodyPr/>
          <a:lstStyle>
            <a:lvl1pPr>
              <a:defRPr smtClean="0"/>
            </a:lvl1pPr>
          </a:lstStyle>
          <a:p>
            <a:fld id="{85B50AA5-AAFE-4A0C-A806-8BAFDA8162D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609600"/>
            <a:ext cx="8229600" cy="762000"/>
          </a:xfrm>
          <a:prstGeom prst="rect">
            <a:avLst/>
          </a:prstGeom>
        </p:spPr>
        <p:txBody>
          <a:bodyPr vert="horz" wrap="square" lIns="91440" tIns="45720" rIns="91440" bIns="45720" numCol="1" anchor="b" anchorCtr="0" compatLnSpc="1">
            <a:prstTxWarp prst="textNoShape">
              <a:avLst/>
            </a:prstTxWarp>
            <a:noAutofit/>
          </a:bodyPr>
          <a:lstStyle/>
          <a:p>
            <a:pPr lvl="0"/>
            <a:r>
              <a:rPr lang="en-US"/>
              <a:t>Click to edit Master title style</a:t>
            </a:r>
          </a:p>
        </p:txBody>
      </p:sp>
      <p:sp>
        <p:nvSpPr>
          <p:cNvPr id="1027" name="Rectangle 11"/>
          <p:cNvSpPr>
            <a:spLocks noGrp="1"/>
          </p:cNvSpPr>
          <p:nvPr>
            <p:ph type="body" idx="1"/>
          </p:nvPr>
        </p:nvSpPr>
        <p:spPr bwMode="auto">
          <a:xfrm>
            <a:off x="457200" y="1828800"/>
            <a:ext cx="8229600" cy="4297363"/>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 name="Rectangle 15"/>
          <p:cNvSpPr>
            <a:spLocks noGrp="1"/>
          </p:cNvSpPr>
          <p:nvPr>
            <p:ph type="sldNum" sz="quarter" idx="4"/>
          </p:nvPr>
        </p:nvSpPr>
        <p:spPr>
          <a:xfrm>
            <a:off x="6553200" y="6245225"/>
            <a:ext cx="2133600" cy="476250"/>
          </a:xfrm>
          <a:prstGeom prst="rect">
            <a:avLst/>
          </a:prstGeom>
        </p:spPr>
        <p:txBody>
          <a:bodyPr vert="horz" wrap="square" lIns="91440" tIns="45720" rIns="91440" bIns="45720" numCol="1" anchor="b" anchorCtr="0" compatLnSpc="1">
            <a:prstTxWarp prst="textNoShape">
              <a:avLst/>
            </a:prstTxWarp>
          </a:bodyPr>
          <a:lstStyle>
            <a:lvl1pPr algn="r">
              <a:defRPr sz="900">
                <a:solidFill>
                  <a:schemeClr val="tx2"/>
                </a:solidFill>
                <a:latin typeface="Verdana" charset="0"/>
                <a:ea typeface="Candara" charset="0"/>
                <a:cs typeface="Verdana"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5619" r:id="rId1"/>
    <p:sldLayoutId id="2147485620" r:id="rId2"/>
    <p:sldLayoutId id="2147485621" r:id="rId3"/>
    <p:sldLayoutId id="2147485622" r:id="rId4"/>
    <p:sldLayoutId id="2147485623" r:id="rId5"/>
    <p:sldLayoutId id="2147485624" r:id="rId6"/>
    <p:sldLayoutId id="2147485625" r:id="rId7"/>
    <p:sldLayoutId id="2147485626" r:id="rId8"/>
    <p:sldLayoutId id="2147485627" r:id="rId9"/>
    <p:sldLayoutId id="2147485628" r:id="rId10"/>
    <p:sldLayoutId id="2147485629" r:id="rId11"/>
    <p:sldLayoutId id="2147485630" r:id="rId12"/>
    <p:sldLayoutId id="2147485631" r:id="rId13"/>
  </p:sldLayoutIdLst>
  <p:hf hdr="0" ftr="0" dt="0"/>
  <p:txStyles>
    <p:titleStyle>
      <a:defPPr>
        <a:defRPr sz="4400">
          <a:solidFill>
            <a:schemeClr val="tx2">
              <a:shade val="85000"/>
              <a:satMod val="150000"/>
            </a:schemeClr>
          </a:solidFill>
          <a:latin typeface="+mj-lt"/>
          <a:ea typeface="+mj-ea"/>
          <a:cs typeface="+mj-cs"/>
        </a:defRPr>
      </a:defPPr>
      <a:lvl1pPr algn="ctr" rtl="0" eaLnBrk="0" fontAlgn="base" hangingPunct="0">
        <a:spcBef>
          <a:spcPct val="0"/>
        </a:spcBef>
        <a:spcAft>
          <a:spcPct val="0"/>
        </a:spcAft>
        <a:defRPr lang="en-US" sz="3800" b="1" kern="1200" dirty="0">
          <a:solidFill>
            <a:srgbClr val="72869B"/>
          </a:solidFill>
          <a:effectLst>
            <a:outerShdw blurRad="63500" dist="38100" dir="8220000" algn="tl" rotWithShape="0">
              <a:srgbClr val="000000">
                <a:alpha val="30000"/>
              </a:srgbClr>
            </a:outerShdw>
          </a:effectLst>
          <a:latin typeface="Verdana"/>
          <a:ea typeface="+mj-lt"/>
          <a:cs typeface="Candara" charset="0"/>
        </a:defRPr>
      </a:lvl1pPr>
      <a:lvl2pPr algn="ctr" rtl="0" eaLnBrk="0" fontAlgn="base" hangingPunct="0">
        <a:spcBef>
          <a:spcPct val="0"/>
        </a:spcBef>
        <a:spcAft>
          <a:spcPct val="0"/>
        </a:spcAft>
        <a:defRPr sz="3800" b="1">
          <a:solidFill>
            <a:srgbClr val="72869B"/>
          </a:solidFill>
          <a:latin typeface="Verdana" charset="0"/>
          <a:ea typeface="Verdana" charset="0"/>
          <a:cs typeface="Candara" charset="0"/>
        </a:defRPr>
      </a:lvl2pPr>
      <a:lvl3pPr algn="ctr" rtl="0" eaLnBrk="0" fontAlgn="base" hangingPunct="0">
        <a:spcBef>
          <a:spcPct val="0"/>
        </a:spcBef>
        <a:spcAft>
          <a:spcPct val="0"/>
        </a:spcAft>
        <a:defRPr sz="3800" b="1">
          <a:solidFill>
            <a:srgbClr val="72869B"/>
          </a:solidFill>
          <a:latin typeface="Verdana" charset="0"/>
          <a:ea typeface="Verdana" charset="0"/>
          <a:cs typeface="Candara" charset="0"/>
        </a:defRPr>
      </a:lvl3pPr>
      <a:lvl4pPr algn="ctr" rtl="0" eaLnBrk="0" fontAlgn="base" hangingPunct="0">
        <a:spcBef>
          <a:spcPct val="0"/>
        </a:spcBef>
        <a:spcAft>
          <a:spcPct val="0"/>
        </a:spcAft>
        <a:defRPr sz="3800" b="1">
          <a:solidFill>
            <a:srgbClr val="72869B"/>
          </a:solidFill>
          <a:latin typeface="Verdana" charset="0"/>
          <a:ea typeface="Verdana" charset="0"/>
          <a:cs typeface="Candara" charset="0"/>
        </a:defRPr>
      </a:lvl4pPr>
      <a:lvl5pPr algn="ctr" rtl="0" eaLnBrk="0" fontAlgn="base" hangingPunct="0">
        <a:spcBef>
          <a:spcPct val="0"/>
        </a:spcBef>
        <a:spcAft>
          <a:spcPct val="0"/>
        </a:spcAft>
        <a:defRPr sz="3800" b="1">
          <a:solidFill>
            <a:srgbClr val="72869B"/>
          </a:solidFill>
          <a:latin typeface="Verdana" charset="0"/>
          <a:ea typeface="Verdana" charset="0"/>
          <a:cs typeface="Candara" charset="0"/>
        </a:defRPr>
      </a:lvl5pPr>
      <a:lvl6pPr marL="457200" algn="ctr" rtl="0" fontAlgn="base">
        <a:spcBef>
          <a:spcPct val="0"/>
        </a:spcBef>
        <a:spcAft>
          <a:spcPct val="0"/>
        </a:spcAft>
        <a:defRPr sz="4800" b="1">
          <a:solidFill>
            <a:srgbClr val="4F3425"/>
          </a:solidFill>
          <a:latin typeface="Candara" charset="0"/>
          <a:ea typeface="Candara" charset="0"/>
          <a:cs typeface="Candara" charset="0"/>
        </a:defRPr>
      </a:lvl6pPr>
      <a:lvl7pPr marL="914400" algn="ctr" rtl="0" fontAlgn="base">
        <a:spcBef>
          <a:spcPct val="0"/>
        </a:spcBef>
        <a:spcAft>
          <a:spcPct val="0"/>
        </a:spcAft>
        <a:defRPr sz="4800" b="1">
          <a:solidFill>
            <a:srgbClr val="4F3425"/>
          </a:solidFill>
          <a:latin typeface="Candara" charset="0"/>
          <a:ea typeface="Candara" charset="0"/>
          <a:cs typeface="Candara" charset="0"/>
        </a:defRPr>
      </a:lvl7pPr>
      <a:lvl8pPr marL="1371600" algn="ctr" rtl="0" fontAlgn="base">
        <a:spcBef>
          <a:spcPct val="0"/>
        </a:spcBef>
        <a:spcAft>
          <a:spcPct val="0"/>
        </a:spcAft>
        <a:defRPr sz="4800" b="1">
          <a:solidFill>
            <a:srgbClr val="4F3425"/>
          </a:solidFill>
          <a:latin typeface="Candara" charset="0"/>
          <a:ea typeface="Candara" charset="0"/>
          <a:cs typeface="Candara" charset="0"/>
        </a:defRPr>
      </a:lvl8pPr>
      <a:lvl9pPr marL="1828800" algn="ctr" rtl="0" fontAlgn="base">
        <a:spcBef>
          <a:spcPct val="0"/>
        </a:spcBef>
        <a:spcAft>
          <a:spcPct val="0"/>
        </a:spcAft>
        <a:defRPr sz="4800" b="1">
          <a:solidFill>
            <a:srgbClr val="4F3425"/>
          </a:solidFill>
          <a:latin typeface="Candara" charset="0"/>
          <a:ea typeface="Candara" charset="0"/>
          <a:cs typeface="Candara" charset="0"/>
        </a:defRPr>
      </a:lvl9pPr>
    </p:titleStyle>
    <p:bodyStyle>
      <a:defPPr>
        <a:defRPr>
          <a:solidFill>
            <a:schemeClr val="tx1"/>
          </a:solidFill>
          <a:latin typeface="+mn-lt"/>
          <a:ea typeface="+mn-ea"/>
          <a:cs typeface="+mn-cs"/>
        </a:defRPr>
      </a:defPPr>
      <a:lvl1pPr marL="342900" indent="-615950" algn="l" rtl="0" eaLnBrk="0" fontAlgn="base" hangingPunct="0">
        <a:spcBef>
          <a:spcPct val="20000"/>
        </a:spcBef>
        <a:spcAft>
          <a:spcPct val="0"/>
        </a:spcAft>
        <a:buClr>
          <a:srgbClr val="CCB462"/>
        </a:buClr>
        <a:buSzPct val="80000"/>
        <a:buFont typeface="Wingdings 2" charset="2"/>
        <a:buChar char=""/>
        <a:defRPr sz="2800">
          <a:solidFill>
            <a:schemeClr val="tx1"/>
          </a:solidFill>
          <a:latin typeface="Verdana"/>
          <a:ea typeface="+mn-lt"/>
          <a:cs typeface="Candara" charset="0"/>
        </a:defRPr>
      </a:lvl1pPr>
      <a:lvl2pPr marL="557213" indent="-228600" algn="l" rtl="0" eaLnBrk="0" fontAlgn="base" hangingPunct="0">
        <a:spcBef>
          <a:spcPct val="20000"/>
        </a:spcBef>
        <a:spcAft>
          <a:spcPct val="0"/>
        </a:spcAft>
        <a:buClr>
          <a:schemeClr val="tx2"/>
        </a:buClr>
        <a:buFont typeface="Wingdings 2" charset="2"/>
        <a:buChar char=""/>
        <a:defRPr sz="2200">
          <a:solidFill>
            <a:srgbClr val="91581F"/>
          </a:solidFill>
          <a:latin typeface="Verdana"/>
          <a:ea typeface="+mn-lt"/>
          <a:cs typeface="Candara" charset="0"/>
        </a:defRPr>
      </a:lvl2pPr>
      <a:lvl3pPr marL="812800" indent="-228600" algn="l" rtl="0" eaLnBrk="0" fontAlgn="base" hangingPunct="0">
        <a:spcBef>
          <a:spcPct val="20000"/>
        </a:spcBef>
        <a:spcAft>
          <a:spcPct val="0"/>
        </a:spcAft>
        <a:buClr>
          <a:srgbClr val="C78A49"/>
        </a:buClr>
        <a:buFont typeface="Wingdings 2" charset="2"/>
        <a:buChar char=""/>
        <a:defRPr sz="2000">
          <a:solidFill>
            <a:schemeClr val="tx1"/>
          </a:solidFill>
          <a:latin typeface="Verdana"/>
          <a:ea typeface="+mn-lt"/>
          <a:cs typeface="Candara" charset="0"/>
        </a:defRPr>
      </a:lvl3pPr>
      <a:lvl4pPr marL="1068388" indent="-228600" algn="l" rtl="0" eaLnBrk="0" fontAlgn="base" hangingPunct="0">
        <a:spcBef>
          <a:spcPct val="20000"/>
        </a:spcBef>
        <a:spcAft>
          <a:spcPct val="0"/>
        </a:spcAft>
        <a:buClr>
          <a:schemeClr val="tx2"/>
        </a:buClr>
        <a:buFont typeface="Wingdings 2" charset="2"/>
        <a:buChar char=""/>
        <a:defRPr>
          <a:solidFill>
            <a:schemeClr val="tx1"/>
          </a:solidFill>
          <a:latin typeface="Verdana"/>
          <a:ea typeface="+mn-lt"/>
          <a:cs typeface="Candara" charset="0"/>
        </a:defRPr>
      </a:lvl4pPr>
      <a:lvl5pPr marL="1316038" indent="-228600" algn="l" rtl="0" eaLnBrk="0" fontAlgn="base" hangingPunct="0">
        <a:spcBef>
          <a:spcPct val="20000"/>
        </a:spcBef>
        <a:spcAft>
          <a:spcPct val="0"/>
        </a:spcAft>
        <a:buClr>
          <a:srgbClr val="C78A49"/>
        </a:buClr>
        <a:buFont typeface="Wingdings 2" charset="2"/>
        <a:buChar char=""/>
        <a:defRPr>
          <a:solidFill>
            <a:schemeClr val="tx1"/>
          </a:solidFill>
          <a:latin typeface="Verdana"/>
          <a:ea typeface="+mn-lt"/>
          <a:cs typeface="Candara" charset="0"/>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comments" Target="../comments/comment1.xml"/><Relationship Id="rId5" Type="http://schemas.openxmlformats.org/officeDocument/2006/relationships/image" Target="../media/image9.jpeg"/><Relationship Id="rId4" Type="http://schemas.openxmlformats.org/officeDocument/2006/relationships/oleObject" Target="../embeddings/Microsoft_Office_Excel_97-2003_Worksheet1.xls"/></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mailto:jafalls@uoregon.edu" TargetMode="External"/><Relationship Id="rId7"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hyperlink" Target="http://www.psocenter.org" TargetMode="External"/><Relationship Id="rId5" Type="http://schemas.openxmlformats.org/officeDocument/2006/relationships/hyperlink" Target="mailto:jsleinen@uoregon.edu" TargetMode="External"/><Relationship Id="rId4" Type="http://schemas.openxmlformats.org/officeDocument/2006/relationships/hyperlink" Target="mailto:calverso@uoregon.edu"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www.psocenter.org"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762000" y="838200"/>
            <a:ext cx="8001000" cy="4462463"/>
          </a:xfrm>
          <a:prstGeom prst="rect">
            <a:avLst/>
          </a:prstGeom>
          <a:noFill/>
          <a:ln w="9525">
            <a:noFill/>
            <a:miter lim="800000"/>
            <a:headEnd/>
            <a:tailEnd/>
          </a:ln>
        </p:spPr>
        <p:txBody>
          <a:bodyPr>
            <a:spAutoFit/>
          </a:bodyPr>
          <a:lstStyle/>
          <a:p>
            <a:pPr algn="ctr" eaLnBrk="0" hangingPunct="0"/>
            <a:r>
              <a:rPr lang="en-US" sz="4000" b="1">
                <a:solidFill>
                  <a:srgbClr val="72869B"/>
                </a:solidFill>
                <a:effectLst>
                  <a:outerShdw blurRad="38100" dist="38100" dir="2700000" algn="tl">
                    <a:srgbClr val="C0C0C0"/>
                  </a:outerShdw>
                </a:effectLst>
                <a:latin typeface="Verdana" charset="0"/>
              </a:rPr>
              <a:t>Indicator 14</a:t>
            </a:r>
          </a:p>
          <a:p>
            <a:pPr algn="ctr" eaLnBrk="0" hangingPunct="0"/>
            <a:endParaRPr lang="en-US" sz="1000" b="1">
              <a:solidFill>
                <a:srgbClr val="72869B"/>
              </a:solidFill>
              <a:effectLst>
                <a:outerShdw blurRad="38100" dist="38100" dir="2700000" algn="tl">
                  <a:srgbClr val="C0C0C0"/>
                </a:outerShdw>
              </a:effectLst>
              <a:latin typeface="Verdana" charset="0"/>
            </a:endParaRPr>
          </a:p>
          <a:p>
            <a:pPr algn="ctr" eaLnBrk="0" hangingPunct="0"/>
            <a:r>
              <a:rPr lang="en-US" sz="4000" b="1">
                <a:solidFill>
                  <a:srgbClr val="72869B"/>
                </a:solidFill>
                <a:effectLst>
                  <a:outerShdw blurRad="38100" dist="38100" dir="2700000" algn="tl">
                    <a:srgbClr val="C0C0C0"/>
                  </a:outerShdw>
                </a:effectLst>
                <a:latin typeface="Verdana" charset="0"/>
              </a:rPr>
              <a:t> Frequently Asked Questions</a:t>
            </a:r>
          </a:p>
          <a:p>
            <a:pPr algn="ctr" eaLnBrk="0" hangingPunct="0">
              <a:spcBef>
                <a:spcPct val="50000"/>
              </a:spcBef>
            </a:pPr>
            <a:endParaRPr lang="en-US" sz="2000">
              <a:solidFill>
                <a:srgbClr val="000000"/>
              </a:solidFill>
              <a:latin typeface="Verdana" charset="0"/>
            </a:endParaRPr>
          </a:p>
          <a:p>
            <a:pPr algn="ctr" eaLnBrk="0" hangingPunct="0">
              <a:spcBef>
                <a:spcPct val="50000"/>
              </a:spcBef>
            </a:pPr>
            <a:endParaRPr lang="en-US" sz="2000">
              <a:solidFill>
                <a:srgbClr val="000000"/>
              </a:solidFill>
              <a:latin typeface="Verdana" charset="0"/>
            </a:endParaRPr>
          </a:p>
          <a:p>
            <a:pPr algn="ctr" eaLnBrk="0" hangingPunct="0">
              <a:spcBef>
                <a:spcPct val="50000"/>
              </a:spcBef>
            </a:pPr>
            <a:r>
              <a:rPr lang="en-US" sz="2000">
                <a:solidFill>
                  <a:srgbClr val="A27242"/>
                </a:solidFill>
                <a:latin typeface="Verdana" charset="0"/>
              </a:rPr>
              <a:t>Revised</a:t>
            </a:r>
            <a:br>
              <a:rPr lang="en-US" sz="2000">
                <a:solidFill>
                  <a:srgbClr val="A27242"/>
                </a:solidFill>
                <a:latin typeface="Verdana" charset="0"/>
              </a:rPr>
            </a:br>
            <a:r>
              <a:rPr lang="en-US" sz="2000">
                <a:solidFill>
                  <a:srgbClr val="A27242"/>
                </a:solidFill>
                <a:latin typeface="Verdana" charset="0"/>
              </a:rPr>
              <a:t>May 2010</a:t>
            </a:r>
          </a:p>
          <a:p>
            <a:pPr algn="ctr" eaLnBrk="0" hangingPunct="0">
              <a:spcBef>
                <a:spcPct val="50000"/>
              </a:spcBef>
            </a:pPr>
            <a:r>
              <a:rPr lang="en-US" sz="2000" b="1">
                <a:solidFill>
                  <a:srgbClr val="C00000"/>
                </a:solidFill>
                <a:latin typeface="Verdana" charset="0"/>
              </a:rPr>
              <a:t>(Revisions indicated in red font)</a:t>
            </a:r>
          </a:p>
          <a:p>
            <a:pPr algn="ctr"/>
            <a:endParaRPr lang="en-US" sz="1400" b="1">
              <a:latin typeface="Verdana" charset="0"/>
            </a:endParaRPr>
          </a:p>
        </p:txBody>
      </p:sp>
      <p:pic>
        <p:nvPicPr>
          <p:cNvPr id="17411" name="Picture 9" descr="revLogoSmUseThis.tif"/>
          <p:cNvPicPr>
            <a:picLocks noChangeAspect="1"/>
          </p:cNvPicPr>
          <p:nvPr/>
        </p:nvPicPr>
        <p:blipFill>
          <a:blip r:embed="rId3" cstate="print"/>
          <a:srcRect/>
          <a:stretch>
            <a:fillRect/>
          </a:stretch>
        </p:blipFill>
        <p:spPr bwMode="auto">
          <a:xfrm>
            <a:off x="6400800" y="5334000"/>
            <a:ext cx="2133600" cy="912813"/>
          </a:xfrm>
          <a:prstGeom prst="rect">
            <a:avLst/>
          </a:prstGeom>
          <a:noFill/>
          <a:ln w="9525">
            <a:noFill/>
            <a:miter lim="800000"/>
            <a:headEnd/>
            <a:tailEnd/>
          </a:ln>
        </p:spPr>
      </p:pic>
      <p:pic>
        <p:nvPicPr>
          <p:cNvPr id="17412" name="Picture 10" descr="oseplogo.gif"/>
          <p:cNvPicPr>
            <a:picLocks noChangeAspect="1"/>
          </p:cNvPicPr>
          <p:nvPr/>
        </p:nvPicPr>
        <p:blipFill>
          <a:blip r:embed="rId4" cstate="print"/>
          <a:srcRect/>
          <a:stretch>
            <a:fillRect/>
          </a:stretch>
        </p:blipFill>
        <p:spPr bwMode="auto">
          <a:xfrm>
            <a:off x="1219200" y="5181600"/>
            <a:ext cx="1279525" cy="1066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1"/>
          <p:cNvSpPr>
            <a:spLocks noGrp="1"/>
          </p:cNvSpPr>
          <p:nvPr>
            <p:ph type="sldNum" sz="quarter" idx="12"/>
          </p:nvPr>
        </p:nvSpPr>
        <p:spPr bwMode="auto">
          <a:noFill/>
          <a:ln>
            <a:miter lim="800000"/>
            <a:headEnd/>
            <a:tailEnd/>
          </a:ln>
        </p:spPr>
        <p:txBody>
          <a:bodyPr/>
          <a:lstStyle/>
          <a:p>
            <a:fld id="{6C27A59C-F302-49CD-B5B0-A9FAE1A43178}" type="slidenum">
              <a:rPr lang="en-US"/>
              <a:pPr/>
              <a:t>10</a:t>
            </a:fld>
            <a:endParaRPr lang="en-US"/>
          </a:p>
        </p:txBody>
      </p:sp>
      <p:sp>
        <p:nvSpPr>
          <p:cNvPr id="23554" name="Rectangle 2"/>
          <p:cNvSpPr>
            <a:spLocks noChangeArrowheads="1"/>
          </p:cNvSpPr>
          <p:nvPr/>
        </p:nvSpPr>
        <p:spPr bwMode="auto">
          <a:xfrm>
            <a:off x="304800" y="473075"/>
            <a:ext cx="8153400" cy="1570038"/>
          </a:xfrm>
          <a:prstGeom prst="rect">
            <a:avLst/>
          </a:prstGeom>
          <a:noFill/>
          <a:ln w="9525">
            <a:noFill/>
            <a:miter lim="800000"/>
            <a:headEnd/>
            <a:tailEnd/>
          </a:ln>
          <a:effectLst/>
        </p:spPr>
        <p:txBody>
          <a:bodyPr anchor="ctr">
            <a:spAutoFit/>
          </a:bodyPr>
          <a:lstStyle/>
          <a:p>
            <a:pPr indent="228600" algn="ctr"/>
            <a:r>
              <a:rPr lang="en-US" sz="3200" b="1">
                <a:solidFill>
                  <a:srgbClr val="72869B"/>
                </a:solidFill>
                <a:effectLst>
                  <a:outerShdw blurRad="38100" dist="38100" dir="2700000" algn="tl">
                    <a:srgbClr val="C0C0C0"/>
                  </a:outerShdw>
                </a:effectLst>
                <a:latin typeface="Verdana" charset="0"/>
                <a:cs typeface="Times New Roman" charset="0"/>
              </a:rPr>
              <a:t>What are the Indicator </a:t>
            </a:r>
          </a:p>
          <a:p>
            <a:pPr indent="228600" algn="ctr"/>
            <a:r>
              <a:rPr lang="en-US" sz="3200" b="1">
                <a:solidFill>
                  <a:srgbClr val="72869B"/>
                </a:solidFill>
                <a:effectLst>
                  <a:outerShdw blurRad="38100" dist="38100" dir="2700000" algn="tl">
                    <a:srgbClr val="C0C0C0"/>
                  </a:outerShdw>
                </a:effectLst>
                <a:latin typeface="Verdana" charset="0"/>
                <a:cs typeface="Times New Roman" charset="0"/>
              </a:rPr>
              <a:t>measure </a:t>
            </a:r>
            <a:r>
              <a:rPr lang="en-US" sz="3200" b="1" i="1">
                <a:solidFill>
                  <a:srgbClr val="72869B"/>
                </a:solidFill>
                <a:effectLst>
                  <a:outerShdw blurRad="38100" dist="38100" dir="2700000" algn="tl">
                    <a:srgbClr val="C0C0C0"/>
                  </a:outerShdw>
                </a:effectLst>
                <a:latin typeface="Verdana" charset="0"/>
                <a:cs typeface="Times New Roman" charset="0"/>
              </a:rPr>
              <a:t>numerators</a:t>
            </a:r>
            <a:r>
              <a:rPr lang="en-US" sz="3200" b="1">
                <a:solidFill>
                  <a:srgbClr val="72869B"/>
                </a:solidFill>
                <a:effectLst>
                  <a:outerShdw blurRad="38100" dist="38100" dir="2700000" algn="tl">
                    <a:srgbClr val="C0C0C0"/>
                  </a:outerShdw>
                </a:effectLst>
                <a:latin typeface="Verdana" charset="0"/>
                <a:cs typeface="Times New Roman" charset="0"/>
              </a:rPr>
              <a:t>?</a:t>
            </a:r>
          </a:p>
          <a:p>
            <a:pPr indent="228600" algn="ctr"/>
            <a:endParaRPr lang="en-US" sz="2000" b="1">
              <a:solidFill>
                <a:srgbClr val="72869B"/>
              </a:solidFill>
              <a:effectLst>
                <a:outerShdw blurRad="38100" dist="38100" dir="2700000" algn="tl">
                  <a:srgbClr val="C0C0C0"/>
                </a:outerShdw>
              </a:effectLst>
              <a:latin typeface="Verdana" charset="0"/>
              <a:cs typeface="Times New Roman" charset="0"/>
            </a:endParaRPr>
          </a:p>
          <a:p>
            <a:pPr indent="228600" algn="ctr"/>
            <a:endParaRPr lang="en-US" sz="1200">
              <a:latin typeface="Verdana" charset="0"/>
              <a:cs typeface="Times New Roman" charset="0"/>
            </a:endParaRPr>
          </a:p>
        </p:txBody>
      </p:sp>
      <p:sp>
        <p:nvSpPr>
          <p:cNvPr id="35844" name="Rectangle 9"/>
          <p:cNvSpPr>
            <a:spLocks noChangeArrowheads="1"/>
          </p:cNvSpPr>
          <p:nvPr/>
        </p:nvSpPr>
        <p:spPr bwMode="auto">
          <a:xfrm>
            <a:off x="990600" y="1824038"/>
            <a:ext cx="7848600" cy="5186362"/>
          </a:xfrm>
          <a:prstGeom prst="rect">
            <a:avLst/>
          </a:prstGeom>
          <a:noFill/>
          <a:ln w="9525">
            <a:noFill/>
            <a:miter lim="800000"/>
            <a:headEnd/>
            <a:tailEnd/>
          </a:ln>
        </p:spPr>
        <p:txBody>
          <a:bodyPr>
            <a:spAutoFit/>
          </a:bodyPr>
          <a:lstStyle/>
          <a:p>
            <a:pPr eaLnBrk="0" hangingPunct="0"/>
            <a:r>
              <a:rPr lang="en-US" sz="2400" b="1">
                <a:solidFill>
                  <a:srgbClr val="91581F"/>
                </a:solidFill>
                <a:latin typeface="Verdana" charset="0"/>
                <a:cs typeface="Times New Roman" charset="0"/>
              </a:rPr>
              <a:t>A-25: </a:t>
            </a:r>
            <a:r>
              <a:rPr lang="en-US" sz="2400">
                <a:solidFill>
                  <a:srgbClr val="91581F"/>
                </a:solidFill>
                <a:latin typeface="Verdana" charset="0"/>
                <a:cs typeface="Times New Roman" charset="0"/>
              </a:rPr>
              <a:t>First calculate the following:</a:t>
            </a:r>
          </a:p>
          <a:p>
            <a:pPr eaLnBrk="0" hangingPunct="0"/>
            <a:endParaRPr lang="en-US" sz="1100">
              <a:latin typeface="Verdana" charset="0"/>
              <a:cs typeface="Times New Roman" charset="0"/>
            </a:endParaRPr>
          </a:p>
          <a:p>
            <a:pPr eaLnBrk="0" hangingPunct="0"/>
            <a:r>
              <a:rPr lang="en-US" sz="2000" b="1">
                <a:latin typeface="Verdana" charset="0"/>
                <a:cs typeface="Times New Roman" charset="0"/>
              </a:rPr>
              <a:t>1 =  </a:t>
            </a:r>
            <a:r>
              <a:rPr lang="en-US" sz="2000">
                <a:latin typeface="Verdana" charset="0"/>
                <a:cs typeface="Times New Roman" charset="0"/>
              </a:rPr>
              <a:t># of respondent leavers enrolled in “</a:t>
            </a:r>
            <a:r>
              <a:rPr lang="en-US" sz="2000" i="1">
                <a:latin typeface="Verdana" charset="0"/>
                <a:cs typeface="Times New Roman" charset="0"/>
              </a:rPr>
              <a:t>higher education</a:t>
            </a:r>
            <a:r>
              <a:rPr lang="en-US" sz="2000">
                <a:latin typeface="Verdana" charset="0"/>
                <a:cs typeface="Times New Roman" charset="0"/>
              </a:rPr>
              <a:t>”</a:t>
            </a:r>
          </a:p>
          <a:p>
            <a:pPr eaLnBrk="0" hangingPunct="0"/>
            <a:endParaRPr lang="en-US" sz="2000">
              <a:latin typeface="Verdana" charset="0"/>
              <a:cs typeface="Times New Roman" charset="0"/>
            </a:endParaRPr>
          </a:p>
          <a:p>
            <a:pPr eaLnBrk="0" hangingPunct="0"/>
            <a:r>
              <a:rPr lang="en-US" sz="2000" b="1">
                <a:latin typeface="Verdana" charset="0"/>
                <a:cs typeface="Times New Roman" charset="0"/>
              </a:rPr>
              <a:t>2 =  </a:t>
            </a:r>
            <a:r>
              <a:rPr lang="en-US" sz="2000">
                <a:latin typeface="Verdana" charset="0"/>
                <a:cs typeface="Times New Roman" charset="0"/>
              </a:rPr>
              <a:t># of respondent leavers in “</a:t>
            </a:r>
            <a:r>
              <a:rPr lang="en-US" sz="2000" i="1">
                <a:latin typeface="Verdana" charset="0"/>
                <a:cs typeface="Times New Roman" charset="0"/>
              </a:rPr>
              <a:t>competitive employment</a:t>
            </a:r>
            <a:r>
              <a:rPr lang="en-US" sz="2000">
                <a:latin typeface="Verdana" charset="0"/>
                <a:cs typeface="Times New Roman" charset="0"/>
              </a:rPr>
              <a:t>”</a:t>
            </a:r>
          </a:p>
          <a:p>
            <a:pPr eaLnBrk="0" hangingPunct="0"/>
            <a:endParaRPr lang="en-US" sz="2000">
              <a:latin typeface="Verdana" charset="0"/>
            </a:endParaRPr>
          </a:p>
          <a:p>
            <a:pPr eaLnBrk="0" hangingPunct="0"/>
            <a:r>
              <a:rPr lang="en-US" sz="2000" b="1">
                <a:latin typeface="Verdana" charset="0"/>
                <a:cs typeface="Times New Roman" charset="0"/>
              </a:rPr>
              <a:t>3 =  </a:t>
            </a:r>
            <a:r>
              <a:rPr lang="en-US" sz="2000">
                <a:latin typeface="Verdana" charset="0"/>
                <a:cs typeface="Times New Roman" charset="0"/>
              </a:rPr>
              <a:t># of respondent leavers enrolled in “</a:t>
            </a:r>
            <a:r>
              <a:rPr lang="en-US" sz="2000" i="1">
                <a:latin typeface="Verdana" charset="0"/>
                <a:cs typeface="Times New Roman" charset="0"/>
              </a:rPr>
              <a:t>some other postsecondary education or training</a:t>
            </a:r>
            <a:r>
              <a:rPr lang="en-US" sz="2000">
                <a:latin typeface="Verdana" charset="0"/>
                <a:cs typeface="Times New Roman" charset="0"/>
              </a:rPr>
              <a:t>”</a:t>
            </a:r>
          </a:p>
          <a:p>
            <a:pPr eaLnBrk="0" hangingPunct="0"/>
            <a:endParaRPr lang="en-US" sz="2000">
              <a:latin typeface="Verdana" charset="0"/>
            </a:endParaRPr>
          </a:p>
          <a:p>
            <a:pPr eaLnBrk="0" hangingPunct="0"/>
            <a:r>
              <a:rPr lang="en-US" sz="2000" b="1">
                <a:latin typeface="Verdana" charset="0"/>
                <a:cs typeface="Times New Roman" charset="0"/>
              </a:rPr>
              <a:t>4 =  </a:t>
            </a:r>
            <a:r>
              <a:rPr lang="en-US" sz="2000">
                <a:latin typeface="Verdana" charset="0"/>
                <a:cs typeface="Times New Roman" charset="0"/>
              </a:rPr>
              <a:t># of respondent leavers in “</a:t>
            </a:r>
            <a:r>
              <a:rPr lang="en-US" sz="2000" i="1">
                <a:latin typeface="Verdana" charset="0"/>
                <a:cs typeface="Times New Roman" charset="0"/>
              </a:rPr>
              <a:t>some other employment</a:t>
            </a:r>
            <a:r>
              <a:rPr lang="en-US" sz="2000">
                <a:latin typeface="Verdana" charset="0"/>
                <a:cs typeface="Times New Roman" charset="0"/>
              </a:rPr>
              <a:t>”</a:t>
            </a:r>
          </a:p>
          <a:p>
            <a:pPr eaLnBrk="0" hangingPunct="0"/>
            <a:endParaRPr lang="en-US">
              <a:latin typeface="Verdana" charset="0"/>
              <a:cs typeface="Times New Roman" charset="0"/>
            </a:endParaRPr>
          </a:p>
          <a:p>
            <a:pPr algn="ctr" eaLnBrk="0" hangingPunct="0"/>
            <a:r>
              <a:rPr lang="en-US" sz="2000" b="1" i="1">
                <a:latin typeface="Verdana" charset="0"/>
                <a:cs typeface="Times New Roman" charset="0"/>
              </a:rPr>
              <a:t>IMPORTANT</a:t>
            </a:r>
            <a:r>
              <a:rPr lang="en-US" sz="2000" i="1">
                <a:latin typeface="Verdana" charset="0"/>
                <a:cs typeface="Times New Roman" charset="0"/>
              </a:rPr>
              <a:t>: </a:t>
            </a:r>
          </a:p>
          <a:p>
            <a:pPr algn="ctr" eaLnBrk="0" hangingPunct="0"/>
            <a:endParaRPr lang="en-US" sz="2000" i="1">
              <a:latin typeface="Verdana" charset="0"/>
              <a:cs typeface="Times New Roman" charset="0"/>
            </a:endParaRPr>
          </a:p>
          <a:p>
            <a:pPr algn="ctr" eaLnBrk="0" hangingPunct="0"/>
            <a:r>
              <a:rPr lang="en-US" sz="2000" i="1">
                <a:latin typeface="Verdana" charset="0"/>
                <a:cs typeface="Times New Roman" charset="0"/>
              </a:rPr>
              <a:t>Count each leaver in only ONE category and </a:t>
            </a:r>
          </a:p>
          <a:p>
            <a:pPr algn="ctr" eaLnBrk="0" hangingPunct="0"/>
            <a:r>
              <a:rPr lang="en-US" sz="2000" i="1">
                <a:latin typeface="Verdana" charset="0"/>
                <a:cs typeface="Times New Roman" charset="0"/>
              </a:rPr>
              <a:t>only in the HIGHEST category.</a:t>
            </a:r>
          </a:p>
          <a:p>
            <a:pPr eaLnBrk="0" hangingPunct="0"/>
            <a:endParaRPr lang="en-US">
              <a:cs typeface="Times New Roman" charset="0"/>
            </a:endParaRPr>
          </a:p>
          <a:p>
            <a:pPr eaLnBrk="0" hangingPunct="0"/>
            <a:endParaRPr lang="en-US" sz="200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5791200" cy="838200"/>
          </a:xfrm>
        </p:spPr>
        <p:txBody>
          <a:bodyPr/>
          <a:lstStyle/>
          <a:p>
            <a:pPr>
              <a:defRPr/>
            </a:pPr>
            <a:r>
              <a:rPr sz="4800">
                <a:effectLst>
                  <a:outerShdw blurRad="38100" dist="38100" dir="2700000" algn="tl">
                    <a:srgbClr val="DDDDDD"/>
                  </a:outerShdw>
                </a:effectLst>
                <a:latin typeface="Verdana" charset="0"/>
              </a:rPr>
              <a:t>Calculations</a:t>
            </a:r>
          </a:p>
        </p:txBody>
      </p:sp>
      <p:sp>
        <p:nvSpPr>
          <p:cNvPr id="34819" name="Content Placeholder 2"/>
          <p:cNvSpPr>
            <a:spLocks noGrp="1"/>
          </p:cNvSpPr>
          <p:nvPr>
            <p:ph idx="1"/>
          </p:nvPr>
        </p:nvSpPr>
        <p:spPr>
          <a:xfrm>
            <a:off x="457200" y="2362200"/>
            <a:ext cx="8229600" cy="3429000"/>
          </a:xfrm>
        </p:spPr>
        <p:txBody>
          <a:bodyPr/>
          <a:lstStyle/>
          <a:p>
            <a:pPr indent="0">
              <a:buFont typeface="Wingdings 2" charset="2"/>
              <a:buNone/>
            </a:pPr>
            <a:r>
              <a:rPr lang="en-US" smtClean="0">
                <a:solidFill>
                  <a:srgbClr val="91581F"/>
                </a:solidFill>
                <a:latin typeface="Verdana" charset="0"/>
                <a:cs typeface="Times New Roman" charset="0"/>
              </a:rPr>
              <a:t>To calculate the indicator percentages, use the following:</a:t>
            </a:r>
          </a:p>
          <a:p>
            <a:pPr indent="0"/>
            <a:endParaRPr lang="en-US" smtClean="0">
              <a:latin typeface="Verdana" charset="0"/>
            </a:endParaRPr>
          </a:p>
          <a:p>
            <a:pPr indent="0">
              <a:buFont typeface="Wingdings 2" charset="2"/>
              <a:buNone/>
            </a:pPr>
            <a:r>
              <a:rPr lang="en-US" b="1" smtClean="0">
                <a:latin typeface="Verdana" charset="0"/>
                <a:cs typeface="Times New Roman" charset="0"/>
              </a:rPr>
              <a:t>A =  </a:t>
            </a:r>
            <a:r>
              <a:rPr lang="en-US" smtClean="0">
                <a:latin typeface="Verdana" charset="0"/>
                <a:cs typeface="Times New Roman" charset="0"/>
              </a:rPr>
              <a:t>1 divided by total respondents</a:t>
            </a:r>
            <a:endParaRPr lang="en-US" smtClean="0">
              <a:latin typeface="Verdana" charset="0"/>
            </a:endParaRPr>
          </a:p>
          <a:p>
            <a:pPr indent="0">
              <a:buFont typeface="Wingdings 2" charset="2"/>
              <a:buNone/>
            </a:pPr>
            <a:r>
              <a:rPr lang="en-US" b="1" smtClean="0">
                <a:latin typeface="Verdana" charset="0"/>
                <a:cs typeface="Times New Roman" charset="0"/>
              </a:rPr>
              <a:t>B =  </a:t>
            </a:r>
            <a:r>
              <a:rPr lang="en-US" smtClean="0">
                <a:latin typeface="Verdana" charset="0"/>
                <a:cs typeface="Times New Roman" charset="0"/>
              </a:rPr>
              <a:t>1 + 2 divided by total respondents </a:t>
            </a:r>
            <a:endParaRPr lang="en-US" smtClean="0">
              <a:latin typeface="Verdana" charset="0"/>
            </a:endParaRPr>
          </a:p>
          <a:p>
            <a:pPr indent="0">
              <a:buFont typeface="Wingdings 2" charset="2"/>
              <a:buNone/>
            </a:pPr>
            <a:r>
              <a:rPr lang="en-US" b="1" smtClean="0">
                <a:latin typeface="Verdana" charset="0"/>
                <a:cs typeface="Times New Roman" charset="0"/>
              </a:rPr>
              <a:t>C =  </a:t>
            </a:r>
            <a:r>
              <a:rPr lang="en-US" smtClean="0">
                <a:latin typeface="Verdana" charset="0"/>
                <a:cs typeface="Times New Roman" charset="0"/>
              </a:rPr>
              <a:t>1 + 2 + 3 + 4 divided by total respondents</a:t>
            </a:r>
          </a:p>
          <a:p>
            <a:pPr indent="0">
              <a:buFont typeface="Wingdings 2" charset="2"/>
              <a:buNone/>
            </a:pPr>
            <a:endParaRPr lang="en-US" smtClean="0">
              <a:latin typeface="Arial" charset="0"/>
            </a:endParaRPr>
          </a:p>
        </p:txBody>
      </p:sp>
      <p:sp>
        <p:nvSpPr>
          <p:cNvPr id="37892" name="Slide Number Placeholder 3"/>
          <p:cNvSpPr>
            <a:spLocks noGrp="1"/>
          </p:cNvSpPr>
          <p:nvPr>
            <p:ph type="sldNum" sz="quarter" idx="12"/>
          </p:nvPr>
        </p:nvSpPr>
        <p:spPr bwMode="auto">
          <a:noFill/>
          <a:ln>
            <a:miter lim="800000"/>
            <a:headEnd/>
            <a:tailEnd/>
          </a:ln>
        </p:spPr>
        <p:txBody>
          <a:bodyPr/>
          <a:lstStyle/>
          <a:p>
            <a:fld id="{8E1968CC-5029-45FA-B7C5-AE2DB27CD814}" type="slidenum">
              <a:rPr lang="en-US"/>
              <a:pPr/>
              <a:t>11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accel="50000" decel="50000" fill="hold" grpId="0" nodeType="clickEffect">
                                  <p:stCondLst>
                                    <p:cond delay="0"/>
                                  </p:stCondLst>
                                  <p:childTnLst>
                                    <p:set>
                                      <p:cBhvr>
                                        <p:cTn id="11" dur="1" fill="hold">
                                          <p:stCondLst>
                                            <p:cond delay="0"/>
                                          </p:stCondLst>
                                        </p:cTn>
                                        <p:tgtEl>
                                          <p:spTgt spid="34819">
                                            <p:txEl>
                                              <p:pRg st="0" end="0"/>
                                            </p:txEl>
                                          </p:spTgt>
                                        </p:tgtEl>
                                        <p:attrNameLst>
                                          <p:attrName>style.visibility</p:attrName>
                                        </p:attrNameLst>
                                      </p:cBhvr>
                                      <p:to>
                                        <p:strVal val="visible"/>
                                      </p:to>
                                    </p:set>
                                    <p:anim calcmode="lin" valueType="num">
                                      <p:cBhvr additive="base">
                                        <p:cTn id="12" dur="20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accel="50000" decel="50000" fill="hold" grpId="0" nodeType="clickEffect">
                                  <p:stCondLst>
                                    <p:cond delay="0"/>
                                  </p:stCondLst>
                                  <p:childTnLst>
                                    <p:set>
                                      <p:cBhvr>
                                        <p:cTn id="17" dur="1" fill="hold">
                                          <p:stCondLst>
                                            <p:cond delay="0"/>
                                          </p:stCondLst>
                                        </p:cTn>
                                        <p:tgtEl>
                                          <p:spTgt spid="34819">
                                            <p:txEl>
                                              <p:pRg st="2" end="2"/>
                                            </p:txEl>
                                          </p:spTgt>
                                        </p:tgtEl>
                                        <p:attrNameLst>
                                          <p:attrName>style.visibility</p:attrName>
                                        </p:attrNameLst>
                                      </p:cBhvr>
                                      <p:to>
                                        <p:strVal val="visible"/>
                                      </p:to>
                                    </p:set>
                                    <p:anim calcmode="lin" valueType="num">
                                      <p:cBhvr additive="base">
                                        <p:cTn id="18" dur="20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accel="50000" decel="50000" fill="hold" grpId="0" nodeType="clickEffect">
                                  <p:stCondLst>
                                    <p:cond delay="0"/>
                                  </p:stCondLst>
                                  <p:childTnLst>
                                    <p:set>
                                      <p:cBhvr>
                                        <p:cTn id="23" dur="1" fill="hold">
                                          <p:stCondLst>
                                            <p:cond delay="0"/>
                                          </p:stCondLst>
                                        </p:cTn>
                                        <p:tgtEl>
                                          <p:spTgt spid="34819">
                                            <p:txEl>
                                              <p:pRg st="3" end="3"/>
                                            </p:txEl>
                                          </p:spTgt>
                                        </p:tgtEl>
                                        <p:attrNameLst>
                                          <p:attrName>style.visibility</p:attrName>
                                        </p:attrNameLst>
                                      </p:cBhvr>
                                      <p:to>
                                        <p:strVal val="visible"/>
                                      </p:to>
                                    </p:set>
                                    <p:anim calcmode="lin" valueType="num">
                                      <p:cBhvr additive="base">
                                        <p:cTn id="24" dur="20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348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accel="50000" decel="50000" fill="hold" grpId="0" nodeType="clickEffect">
                                  <p:stCondLst>
                                    <p:cond delay="0"/>
                                  </p:stCondLst>
                                  <p:childTnLst>
                                    <p:set>
                                      <p:cBhvr>
                                        <p:cTn id="29" dur="1" fill="hold">
                                          <p:stCondLst>
                                            <p:cond delay="0"/>
                                          </p:stCondLst>
                                        </p:cTn>
                                        <p:tgtEl>
                                          <p:spTgt spid="34819">
                                            <p:txEl>
                                              <p:pRg st="4" end="4"/>
                                            </p:txEl>
                                          </p:spTgt>
                                        </p:tgtEl>
                                        <p:attrNameLst>
                                          <p:attrName>style.visibility</p:attrName>
                                        </p:attrNameLst>
                                      </p:cBhvr>
                                      <p:to>
                                        <p:strVal val="visible"/>
                                      </p:to>
                                    </p:set>
                                    <p:anim calcmode="lin" valueType="num">
                                      <p:cBhvr additive="base">
                                        <p:cTn id="30" dur="20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348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4819" grpId="0" build="p" bldLvl="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1"/>
          <p:cNvSpPr>
            <a:spLocks noGrp="1"/>
          </p:cNvSpPr>
          <p:nvPr>
            <p:ph type="sldNum" sz="quarter" idx="12"/>
          </p:nvPr>
        </p:nvSpPr>
        <p:spPr bwMode="auto">
          <a:noFill/>
          <a:ln>
            <a:miter lim="800000"/>
            <a:headEnd/>
            <a:tailEnd/>
          </a:ln>
        </p:spPr>
        <p:txBody>
          <a:bodyPr/>
          <a:lstStyle/>
          <a:p>
            <a:fld id="{2F641E42-5494-4E74-A7BA-409CD560B37D}" type="slidenum">
              <a:rPr lang="en-US"/>
              <a:pPr/>
              <a:t>12</a:t>
            </a:fld>
            <a:endParaRPr lang="en-US"/>
          </a:p>
        </p:txBody>
      </p:sp>
      <p:graphicFrame>
        <p:nvGraphicFramePr>
          <p:cNvPr id="3" name="Table 2"/>
          <p:cNvGraphicFramePr>
            <a:graphicFrameLocks noGrp="1"/>
          </p:cNvGraphicFramePr>
          <p:nvPr/>
        </p:nvGraphicFramePr>
        <p:xfrm>
          <a:off x="990600" y="2057400"/>
          <a:ext cx="7086600" cy="3657600"/>
        </p:xfrm>
        <a:graphic>
          <a:graphicData uri="http://schemas.openxmlformats.org/drawingml/2006/table">
            <a:tbl>
              <a:tblPr/>
              <a:tblGrid>
                <a:gridCol w="1143000"/>
                <a:gridCol w="1524000"/>
                <a:gridCol w="1828800"/>
                <a:gridCol w="1143000"/>
                <a:gridCol w="1447800"/>
              </a:tblGrid>
              <a:tr h="1066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Verdana" charset="0"/>
                          <a:ea typeface="ＭＳ Ｐゴシック" charset="-128"/>
                        </a:rPr>
                        <a:t>1=</a:t>
                      </a:r>
                      <a:br>
                        <a:rPr kumimoji="0" lang="en-US" sz="1400" b="1" i="0" u="none" strike="noStrike" cap="none" normalizeH="0" baseline="0" smtClean="0">
                          <a:ln>
                            <a:noFill/>
                          </a:ln>
                          <a:solidFill>
                            <a:schemeClr val="tx1"/>
                          </a:solidFill>
                          <a:effectLst/>
                          <a:latin typeface="Verdana" charset="0"/>
                          <a:ea typeface="ＭＳ Ｐゴシック" charset="-128"/>
                        </a:rPr>
                      </a:br>
                      <a:r>
                        <a:rPr kumimoji="0" lang="en-US" sz="1400" b="1" i="0" u="none" strike="noStrike" cap="none" normalizeH="0" baseline="0" smtClean="0">
                          <a:ln>
                            <a:noFill/>
                          </a:ln>
                          <a:solidFill>
                            <a:schemeClr val="tx1"/>
                          </a:solidFill>
                          <a:effectLst/>
                          <a:latin typeface="Verdana" charset="0"/>
                          <a:ea typeface="ＭＳ Ｐゴシック" charset="-128"/>
                        </a:rPr>
                        <a:t># Higher Ed</a:t>
                      </a:r>
                      <a:r>
                        <a:rPr kumimoji="0" lang="en-US" sz="1400" b="0" i="0" u="none" strike="noStrike" cap="none" normalizeH="0" baseline="0" smtClean="0">
                          <a:ln>
                            <a:noFill/>
                          </a:ln>
                          <a:solidFill>
                            <a:schemeClr val="tx1"/>
                          </a:solidFill>
                          <a:effectLst/>
                          <a:latin typeface="Verdana" charset="0"/>
                          <a:ea typeface="ＭＳ Ｐゴシック" charset="-128"/>
                        </a:rPr>
                        <a:t> </a:t>
                      </a:r>
                      <a:endParaRPr kumimoji="0" lang="en-US" sz="1400" b="0" i="0" u="none" strike="noStrike" cap="none" normalizeH="0" baseline="0" smtClean="0">
                        <a:ln>
                          <a:noFill/>
                        </a:ln>
                        <a:solidFill>
                          <a:schemeClr val="tx1"/>
                        </a:solidFill>
                        <a:effectLst/>
                        <a:latin typeface="Verdana" charset="0"/>
                        <a:ea typeface="ＭＳ Ｐゴシック" charset="-128"/>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Verdana" charset="0"/>
                          <a:ea typeface="ＭＳ Ｐゴシック" charset="-128"/>
                        </a:rPr>
                        <a:t>2=</a:t>
                      </a:r>
                      <a:br>
                        <a:rPr kumimoji="0" lang="en-US" sz="1400" b="1" i="0" u="none" strike="noStrike" cap="none" normalizeH="0" baseline="0" smtClean="0">
                          <a:ln>
                            <a:noFill/>
                          </a:ln>
                          <a:solidFill>
                            <a:schemeClr val="tx1"/>
                          </a:solidFill>
                          <a:effectLst/>
                          <a:latin typeface="Verdana" charset="0"/>
                          <a:ea typeface="ＭＳ Ｐゴシック" charset="-128"/>
                        </a:rPr>
                      </a:br>
                      <a:r>
                        <a:rPr kumimoji="0" lang="en-US" sz="1400" b="1" i="0" u="none" strike="noStrike" cap="none" normalizeH="0" baseline="0" smtClean="0">
                          <a:ln>
                            <a:noFill/>
                          </a:ln>
                          <a:solidFill>
                            <a:schemeClr val="tx1"/>
                          </a:solidFill>
                          <a:effectLst/>
                          <a:latin typeface="Verdana" charset="0"/>
                          <a:ea typeface="ＭＳ Ｐゴシック" charset="-128"/>
                        </a:rPr>
                        <a:t>#Competitive Employed</a:t>
                      </a:r>
                      <a:r>
                        <a:rPr kumimoji="0" lang="en-US" sz="1400" b="0" i="0" u="none" strike="noStrike" cap="none" normalizeH="0" baseline="0" smtClean="0">
                          <a:ln>
                            <a:noFill/>
                          </a:ln>
                          <a:solidFill>
                            <a:schemeClr val="tx1"/>
                          </a:solidFill>
                          <a:effectLst/>
                          <a:latin typeface="Verdana" charset="0"/>
                          <a:ea typeface="ＭＳ Ｐゴシック" charset="-128"/>
                        </a:rPr>
                        <a:t> </a:t>
                      </a:r>
                      <a:endParaRPr kumimoji="0" lang="en-US" sz="1400" b="0" i="0" u="none" strike="noStrike" cap="none" normalizeH="0" baseline="0" smtClean="0">
                        <a:ln>
                          <a:noFill/>
                        </a:ln>
                        <a:solidFill>
                          <a:schemeClr val="tx1"/>
                        </a:solidFill>
                        <a:effectLst/>
                        <a:latin typeface="Verdana" charset="0"/>
                        <a:ea typeface="ＭＳ Ｐゴシック" charset="-128"/>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Verdana" charset="0"/>
                          <a:ea typeface="ＭＳ Ｐゴシック" charset="-128"/>
                        </a:rPr>
                        <a:t>3 =</a:t>
                      </a:r>
                      <a:endParaRPr kumimoji="0" lang="en-US" sz="1400" b="0" i="0" u="none" strike="noStrike" cap="none" normalizeH="0" baseline="0" smtClean="0">
                        <a:ln>
                          <a:noFill/>
                        </a:ln>
                        <a:solidFill>
                          <a:schemeClr val="tx1"/>
                        </a:solidFill>
                        <a:effectLst/>
                        <a:latin typeface="Verdana"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Verdana" charset="0"/>
                          <a:ea typeface="ＭＳ Ｐゴシック" charset="-128"/>
                        </a:rPr>
                        <a:t>#Postsecondary Education or Training</a:t>
                      </a:r>
                      <a:r>
                        <a:rPr kumimoji="0" lang="en-US" sz="1400" b="0" i="0" u="none" strike="noStrike" cap="none" normalizeH="0" baseline="0" smtClean="0">
                          <a:ln>
                            <a:noFill/>
                          </a:ln>
                          <a:solidFill>
                            <a:schemeClr val="tx1"/>
                          </a:solidFill>
                          <a:effectLst/>
                          <a:latin typeface="Verdana" charset="0"/>
                          <a:ea typeface="ＭＳ Ｐゴシック" charset="-128"/>
                        </a:rPr>
                        <a:t> </a:t>
                      </a:r>
                      <a:endParaRPr kumimoji="0" lang="en-US" sz="1400" b="0" i="0" u="none" strike="noStrike" cap="none" normalizeH="0" baseline="0" smtClean="0">
                        <a:ln>
                          <a:noFill/>
                        </a:ln>
                        <a:solidFill>
                          <a:schemeClr val="tx1"/>
                        </a:solidFill>
                        <a:effectLst/>
                        <a:latin typeface="Verdana" charset="0"/>
                        <a:ea typeface="ＭＳ Ｐゴシック" charset="-128"/>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Verdana" charset="0"/>
                          <a:ea typeface="ＭＳ Ｐゴシック" charset="-128"/>
                        </a:rPr>
                        <a:t>4 = </a:t>
                      </a:r>
                      <a:endParaRPr kumimoji="0" lang="en-US" sz="1400" b="0" i="0" u="none" strike="noStrike" cap="none" normalizeH="0" baseline="0" smtClean="0">
                        <a:ln>
                          <a:noFill/>
                        </a:ln>
                        <a:solidFill>
                          <a:schemeClr val="tx1"/>
                        </a:solidFill>
                        <a:effectLst/>
                        <a:latin typeface="Verdana"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Verdana" charset="0"/>
                          <a:ea typeface="ＭＳ Ｐゴシック" charset="-128"/>
                        </a:rPr>
                        <a:t># Other Employed</a:t>
                      </a:r>
                      <a:r>
                        <a:rPr kumimoji="0" lang="en-US" sz="1400" b="0" i="0" u="none" strike="noStrike" cap="none" normalizeH="0" baseline="0" smtClean="0">
                          <a:ln>
                            <a:noFill/>
                          </a:ln>
                          <a:solidFill>
                            <a:schemeClr val="tx1"/>
                          </a:solidFill>
                          <a:effectLst/>
                          <a:latin typeface="Verdana" charset="0"/>
                          <a:ea typeface="ＭＳ Ｐゴシック" charset="-128"/>
                        </a:rPr>
                        <a:t> </a:t>
                      </a:r>
                      <a:endParaRPr kumimoji="0" lang="en-US" sz="1400" b="0" i="0" u="none" strike="noStrike" cap="none" normalizeH="0" baseline="0" smtClean="0">
                        <a:ln>
                          <a:noFill/>
                        </a:ln>
                        <a:solidFill>
                          <a:schemeClr val="tx1"/>
                        </a:solidFill>
                        <a:effectLst/>
                        <a:latin typeface="Verdana" charset="0"/>
                        <a:ea typeface="ＭＳ Ｐゴシック" charset="-128"/>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Verdana" charset="0"/>
                          <a:ea typeface="ＭＳ Ｐゴシック" charset="-128"/>
                        </a:rPr>
                        <a:t># Other/Not Engaged </a:t>
                      </a:r>
                      <a:r>
                        <a:rPr kumimoji="0" lang="en-US" sz="1300" b="0" i="0" u="none" strike="noStrike" cap="none" normalizeH="0" baseline="0" smtClean="0">
                          <a:ln>
                            <a:noFill/>
                          </a:ln>
                          <a:solidFill>
                            <a:schemeClr val="tx1"/>
                          </a:solidFill>
                          <a:effectLst/>
                          <a:latin typeface="Verdana" charset="0"/>
                          <a:ea typeface="ＭＳ Ｐゴシック" charset="-128"/>
                        </a:rPr>
                        <a:t>(States are not required to report this #) </a:t>
                      </a:r>
                      <a:endParaRPr kumimoji="0" lang="en-US" sz="1300" b="0" i="0" u="none" strike="noStrike" cap="none" normalizeH="0" baseline="0" smtClean="0">
                        <a:ln>
                          <a:noFill/>
                        </a:ln>
                        <a:solidFill>
                          <a:schemeClr val="tx1"/>
                        </a:solidFill>
                        <a:effectLst/>
                        <a:latin typeface="Verdana" charset="0"/>
                        <a:ea typeface="ＭＳ Ｐゴシック" charset="-128"/>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731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Verdana" charset="0"/>
                          <a:ea typeface="ＭＳ Ｐゴシック" charset="-128"/>
                          <a:cs typeface="Times New Roman" charset="0"/>
                        </a:rPr>
                        <a:t>A=1/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Verdana" charset="0"/>
                          <a:ea typeface="ＭＳ Ｐゴシック" charset="-128"/>
                          <a:cs typeface="Times New Roman" charset="0"/>
                        </a:rPr>
                        <a:t>total respondents</a:t>
                      </a:r>
                      <a:endParaRPr kumimoji="0" lang="en-US" sz="1100" b="0" i="0" u="none" strike="noStrike" cap="none" normalizeH="0" baseline="0" smtClean="0">
                        <a:ln>
                          <a:noFill/>
                        </a:ln>
                        <a:solidFill>
                          <a:schemeClr val="tx1"/>
                        </a:solidFill>
                        <a:effectLst/>
                        <a:latin typeface="Verdana" charset="0"/>
                        <a:ea typeface="ＭＳ Ｐゴシック" charset="-128"/>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4F37"/>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charset="0"/>
                          <a:ea typeface="ＭＳ Ｐゴシック" charset="-128"/>
                          <a:cs typeface="Times New Roman" charset="0"/>
                        </a:rPr>
                        <a:t> </a:t>
                      </a:r>
                    </a:p>
                  </a:txBody>
                  <a:tcPr marL="0" marR="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73183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Verdana" charset="0"/>
                          <a:ea typeface="ＭＳ Ｐゴシック" charset="-128"/>
                          <a:cs typeface="Times New Roman" charset="0"/>
                        </a:rPr>
                        <a:t>B=1+2/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Verdana" charset="0"/>
                          <a:ea typeface="ＭＳ Ｐゴシック" charset="-128"/>
                          <a:cs typeface="Times New Roman" charset="0"/>
                        </a:rPr>
                        <a:t>total Respondents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19E3D"/>
                    </a:solidFill>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charset="0"/>
                          <a:ea typeface="ＭＳ Ｐゴシック" charset="-128"/>
                          <a:cs typeface="Times New Roman" charset="0"/>
                        </a:rPr>
                        <a:t> </a:t>
                      </a:r>
                    </a:p>
                  </a:txBody>
                  <a:tcPr marL="0" marR="0" marT="0" marB="0"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731838">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Verdana" charset="0"/>
                          <a:ea typeface="ＭＳ Ｐゴシック" charset="-128"/>
                          <a:cs typeface="Times New Roman" charset="0"/>
                        </a:rPr>
                        <a:t>C=1+2+3+4/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Verdana" charset="0"/>
                          <a:ea typeface="ＭＳ Ｐゴシック" charset="-128"/>
                          <a:cs typeface="Times New Roman" charset="0"/>
                        </a:rPr>
                        <a:t>total Respondents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2869B"/>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charset="0"/>
                        <a:ea typeface="ＭＳ Ｐゴシック" charset="-128"/>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395288">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Verdana" charset="0"/>
                          <a:ea typeface="ＭＳ Ｐゴシック" charset="-128"/>
                          <a:cs typeface="Times New Roman" charset="0"/>
                        </a:rPr>
                        <a:t>Total Respondents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B46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5601" name="Rectangle 1"/>
          <p:cNvSpPr>
            <a:spLocks noChangeArrowheads="1"/>
          </p:cNvSpPr>
          <p:nvPr/>
        </p:nvSpPr>
        <p:spPr bwMode="auto">
          <a:xfrm>
            <a:off x="1524000" y="1143000"/>
            <a:ext cx="7010400" cy="708025"/>
          </a:xfrm>
          <a:prstGeom prst="rect">
            <a:avLst/>
          </a:prstGeom>
          <a:noFill/>
          <a:ln w="9525">
            <a:noFill/>
            <a:miter lim="800000"/>
            <a:headEnd/>
            <a:tailEnd/>
          </a:ln>
          <a:effectLst/>
        </p:spPr>
        <p:txBody>
          <a:bodyPr anchor="ctr">
            <a:spAutoFit/>
          </a:bodyPr>
          <a:lstStyle/>
          <a:p>
            <a:pPr indent="228600" algn="ctr">
              <a:defRPr/>
            </a:pPr>
            <a:r>
              <a:rPr lang="en-US" sz="4000" b="1">
                <a:solidFill>
                  <a:srgbClr val="71859B"/>
                </a:solidFill>
                <a:effectLst>
                  <a:outerShdw blurRad="38100" dist="38100" dir="2700000" algn="tl">
                    <a:srgbClr val="DDDDDD"/>
                  </a:outerShdw>
                </a:effectLst>
                <a:latin typeface="Verdana" charset="0"/>
                <a:ea typeface="Times New Roman" charset="0"/>
                <a:cs typeface="ＭＳ Ｐゴシック" charset="-128"/>
              </a:rPr>
              <a:t> </a:t>
            </a:r>
          </a:p>
        </p:txBody>
      </p:sp>
      <p:sp>
        <p:nvSpPr>
          <p:cNvPr id="5" name="Rectangle 4"/>
          <p:cNvSpPr/>
          <p:nvPr/>
        </p:nvSpPr>
        <p:spPr>
          <a:xfrm>
            <a:off x="1143000" y="304800"/>
            <a:ext cx="6858000" cy="1200150"/>
          </a:xfrm>
          <a:prstGeom prst="rect">
            <a:avLst/>
          </a:prstGeom>
        </p:spPr>
        <p:txBody>
          <a:bodyPr>
            <a:spAutoFit/>
          </a:bodyPr>
          <a:lstStyle/>
          <a:p>
            <a:pPr algn="ctr"/>
            <a:r>
              <a:rPr lang="en-US" sz="3600" b="1">
                <a:solidFill>
                  <a:srgbClr val="71859B"/>
                </a:solidFill>
                <a:effectLst>
                  <a:outerShdw blurRad="38100" dist="38100" dir="2700000" algn="tl">
                    <a:srgbClr val="C0C0C0"/>
                  </a:outerShdw>
                </a:effectLst>
                <a:latin typeface="Verdana" charset="0"/>
                <a:cs typeface="Times New Roman" charset="0"/>
              </a:rPr>
              <a:t>Here is another way to visualize it</a:t>
            </a:r>
            <a:endParaRPr lang="en-US" sz="3600">
              <a:latin typeface="Verdana" charset="0"/>
              <a:cs typeface="Times New Roman" charset="0"/>
            </a:endParaRPr>
          </a:p>
        </p:txBody>
      </p:sp>
      <p:sp>
        <p:nvSpPr>
          <p:cNvPr id="39969" name="TextBox 5"/>
          <p:cNvSpPr txBox="1">
            <a:spLocks noChangeArrowheads="1"/>
          </p:cNvSpPr>
          <p:nvPr/>
        </p:nvSpPr>
        <p:spPr bwMode="auto">
          <a:xfrm>
            <a:off x="1447800" y="5830888"/>
            <a:ext cx="6248400" cy="646112"/>
          </a:xfrm>
          <a:prstGeom prst="rect">
            <a:avLst/>
          </a:prstGeom>
          <a:noFill/>
          <a:ln w="9525">
            <a:noFill/>
            <a:miter lim="800000"/>
            <a:headEnd/>
            <a:tailEnd/>
          </a:ln>
        </p:spPr>
        <p:txBody>
          <a:bodyPr>
            <a:spAutoFit/>
          </a:bodyPr>
          <a:lstStyle/>
          <a:p>
            <a:r>
              <a:rPr lang="en-US" b="1" i="1"/>
              <a:t>Note: </a:t>
            </a:r>
            <a:r>
              <a:rPr lang="en-US"/>
              <a:t>Remember that each leaver is only counted once and counted only in the “highest" category.</a:t>
            </a:r>
            <a:endParaRPr lang="en-US" b="1" i="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90600"/>
            <a:ext cx="5867400" cy="838200"/>
          </a:xfrm>
        </p:spPr>
        <p:txBody>
          <a:bodyPr/>
          <a:lstStyle/>
          <a:p>
            <a:pPr>
              <a:defRPr/>
            </a:pPr>
            <a:r>
              <a:rPr sz="2500">
                <a:effectLst>
                  <a:outerShdw blurRad="38100" dist="38100" dir="2700000" algn="tl">
                    <a:srgbClr val="DDDDDD"/>
                  </a:outerShdw>
                </a:effectLst>
                <a:latin typeface="Verdana" charset="0"/>
              </a:rPr>
              <a:t>Q-2: What should states do </a:t>
            </a:r>
            <a:br>
              <a:rPr sz="2500">
                <a:effectLst>
                  <a:outerShdw blurRad="38100" dist="38100" dir="2700000" algn="tl">
                    <a:srgbClr val="DDDDDD"/>
                  </a:outerShdw>
                </a:effectLst>
                <a:latin typeface="Verdana" charset="0"/>
              </a:rPr>
            </a:br>
            <a:r>
              <a:rPr sz="2500">
                <a:effectLst>
                  <a:outerShdw blurRad="38100" dist="38100" dir="2700000" algn="tl">
                    <a:srgbClr val="DDDDDD"/>
                  </a:outerShdw>
                </a:effectLst>
                <a:latin typeface="Verdana" charset="0"/>
              </a:rPr>
              <a:t>regarding sampling? </a:t>
            </a:r>
          </a:p>
        </p:txBody>
      </p:sp>
      <p:sp>
        <p:nvSpPr>
          <p:cNvPr id="41987" name="Content Placeholder 2"/>
          <p:cNvSpPr>
            <a:spLocks noGrp="1"/>
          </p:cNvSpPr>
          <p:nvPr>
            <p:ph idx="1"/>
          </p:nvPr>
        </p:nvSpPr>
        <p:spPr>
          <a:xfrm>
            <a:off x="1066800" y="2667000"/>
            <a:ext cx="6781800" cy="3352800"/>
          </a:xfrm>
        </p:spPr>
        <p:txBody>
          <a:bodyPr/>
          <a:lstStyle/>
          <a:p>
            <a:pPr marL="400050" indent="-400050">
              <a:buClrTx/>
              <a:buFont typeface="Wingdings" charset="2"/>
              <a:buChar char="§"/>
            </a:pPr>
            <a:r>
              <a:rPr lang="en-US" sz="2400" smtClean="0">
                <a:latin typeface="Verdana" charset="0"/>
              </a:rPr>
              <a:t>Every district must be part of the sample during the 6 years of the SPP. </a:t>
            </a:r>
          </a:p>
          <a:p>
            <a:pPr marL="400050" indent="-400050">
              <a:buClrTx/>
              <a:buFont typeface="Wingdings" charset="2"/>
              <a:buChar char="§"/>
            </a:pPr>
            <a:endParaRPr lang="en-US" sz="2000" smtClean="0">
              <a:latin typeface="Verdana" charset="0"/>
            </a:endParaRPr>
          </a:p>
          <a:p>
            <a:pPr marL="400050" indent="-400050">
              <a:buClrTx/>
              <a:buFont typeface="Wingdings" charset="2"/>
              <a:buChar char="§"/>
            </a:pPr>
            <a:r>
              <a:rPr lang="en-US" sz="2400" smtClean="0">
                <a:latin typeface="Verdana" charset="0"/>
              </a:rPr>
              <a:t>States may need to adjust their sampling plan to ensure all districts are included.</a:t>
            </a:r>
          </a:p>
          <a:p>
            <a:pPr marL="400050" indent="-400050">
              <a:buClrTx/>
              <a:buFont typeface="Wingdings" charset="2"/>
              <a:buChar char="§"/>
            </a:pPr>
            <a:endParaRPr lang="en-US" sz="2000" smtClean="0">
              <a:latin typeface="Verdana" charset="0"/>
            </a:endParaRPr>
          </a:p>
          <a:p>
            <a:pPr marL="400050" indent="-400050">
              <a:buClrTx/>
              <a:buFont typeface="Wingdings" charset="2"/>
              <a:buChar char="§"/>
            </a:pPr>
            <a:r>
              <a:rPr lang="en-US" sz="2400" smtClean="0">
                <a:latin typeface="Verdana" charset="0"/>
              </a:rPr>
              <a:t>Submit revisions to OSEP for approval. </a:t>
            </a:r>
          </a:p>
        </p:txBody>
      </p:sp>
      <p:sp>
        <p:nvSpPr>
          <p:cNvPr id="41988" name="Slide Number Placeholder 3"/>
          <p:cNvSpPr>
            <a:spLocks noGrp="1"/>
          </p:cNvSpPr>
          <p:nvPr>
            <p:ph type="sldNum" sz="quarter" idx="12"/>
          </p:nvPr>
        </p:nvSpPr>
        <p:spPr bwMode="auto">
          <a:noFill/>
          <a:ln>
            <a:miter lim="800000"/>
            <a:headEnd/>
            <a:tailEnd/>
          </a:ln>
        </p:spPr>
        <p:txBody>
          <a:bodyPr/>
          <a:lstStyle/>
          <a:p>
            <a:fld id="{200DA764-BA11-421A-846E-6C829091768A}" type="slidenum">
              <a:rPr lang="en-US"/>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0"/>
            <a:ext cx="7315200" cy="1371600"/>
          </a:xfrm>
        </p:spPr>
        <p:txBody>
          <a:bodyPr/>
          <a:lstStyle/>
          <a:p>
            <a:pPr>
              <a:defRPr/>
            </a:pPr>
            <a:r>
              <a:rPr sz="2500">
                <a:effectLst>
                  <a:outerShdw blurRad="38100" dist="38100" dir="2700000" algn="tl">
                    <a:srgbClr val="DDDDDD"/>
                  </a:outerShdw>
                </a:effectLst>
                <a:latin typeface="Verdana" charset="0"/>
              </a:rPr>
              <a:t>Q-3: If a state conducts a census, </a:t>
            </a:r>
            <a:br>
              <a:rPr sz="2500">
                <a:effectLst>
                  <a:outerShdw blurRad="38100" dist="38100" dir="2700000" algn="tl">
                    <a:srgbClr val="DDDDDD"/>
                  </a:outerShdw>
                </a:effectLst>
                <a:latin typeface="Verdana" charset="0"/>
              </a:rPr>
            </a:br>
            <a:r>
              <a:rPr sz="2500">
                <a:effectLst>
                  <a:outerShdw blurRad="38100" dist="38100" dir="2700000" algn="tl">
                    <a:srgbClr val="DDDDDD"/>
                  </a:outerShdw>
                </a:effectLst>
                <a:latin typeface="Verdana" charset="0"/>
              </a:rPr>
              <a:t>must they describe how </a:t>
            </a:r>
            <a:br>
              <a:rPr sz="2500">
                <a:effectLst>
                  <a:outerShdw blurRad="38100" dist="38100" dir="2700000" algn="tl">
                    <a:srgbClr val="DDDDDD"/>
                  </a:outerShdw>
                </a:effectLst>
                <a:latin typeface="Verdana" charset="0"/>
              </a:rPr>
            </a:br>
            <a:r>
              <a:rPr sz="2500">
                <a:effectLst>
                  <a:outerShdw blurRad="38100" dist="38100" dir="2700000" algn="tl">
                    <a:srgbClr val="DDDDDD"/>
                  </a:outerShdw>
                </a:effectLst>
                <a:latin typeface="Verdana" charset="0"/>
              </a:rPr>
              <a:t>representative their respondents are?</a:t>
            </a:r>
            <a:r>
              <a:rPr sz="2800">
                <a:effectLst>
                  <a:outerShdw blurRad="38100" dist="38100" dir="2700000" algn="tl">
                    <a:srgbClr val="DDDDDD"/>
                  </a:outerShdw>
                </a:effectLst>
                <a:latin typeface="Verdana" charset="0"/>
              </a:rPr>
              <a:t> </a:t>
            </a:r>
          </a:p>
        </p:txBody>
      </p:sp>
      <p:sp>
        <p:nvSpPr>
          <p:cNvPr id="44035" name="Content Placeholder 2"/>
          <p:cNvSpPr>
            <a:spLocks noGrp="1"/>
          </p:cNvSpPr>
          <p:nvPr>
            <p:ph idx="1"/>
          </p:nvPr>
        </p:nvSpPr>
        <p:spPr>
          <a:xfrm>
            <a:off x="990600" y="4114800"/>
            <a:ext cx="7391400" cy="1981200"/>
          </a:xfrm>
        </p:spPr>
        <p:txBody>
          <a:bodyPr/>
          <a:lstStyle/>
          <a:p>
            <a:pPr algn="ctr">
              <a:buFont typeface="Wingdings 2" charset="2"/>
              <a:buNone/>
            </a:pPr>
            <a:endParaRPr lang="en-US" smtClean="0">
              <a:latin typeface="Verdana" charset="0"/>
            </a:endParaRPr>
          </a:p>
          <a:p>
            <a:pPr algn="ctr">
              <a:buFont typeface="Wingdings 2" charset="2"/>
              <a:buNone/>
            </a:pPr>
            <a:r>
              <a:rPr lang="en-US" sz="2400" smtClean="0">
                <a:latin typeface="Verdana" charset="0"/>
              </a:rPr>
              <a:t>Whether the state uses a sample or census, describe how respondents are similar, or dissimilar, to the target population.</a:t>
            </a:r>
          </a:p>
          <a:p>
            <a:pPr algn="ctr">
              <a:buFont typeface="Wingdings 2" charset="2"/>
              <a:buNone/>
            </a:pPr>
            <a:endParaRPr lang="en-US" smtClean="0">
              <a:latin typeface="Verdana" charset="0"/>
            </a:endParaRPr>
          </a:p>
        </p:txBody>
      </p:sp>
      <p:sp>
        <p:nvSpPr>
          <p:cNvPr id="44036" name="Slide Number Placeholder 3"/>
          <p:cNvSpPr>
            <a:spLocks noGrp="1"/>
          </p:cNvSpPr>
          <p:nvPr>
            <p:ph type="sldNum" sz="quarter" idx="12"/>
          </p:nvPr>
        </p:nvSpPr>
        <p:spPr bwMode="auto">
          <a:noFill/>
          <a:ln>
            <a:miter lim="800000"/>
            <a:headEnd/>
            <a:tailEnd/>
          </a:ln>
        </p:spPr>
        <p:txBody>
          <a:bodyPr/>
          <a:lstStyle/>
          <a:p>
            <a:fld id="{53CC372C-FDF3-4DB3-AB9A-F9B8C827B5C9}" type="slidenum">
              <a:rPr lang="en-US"/>
              <a:pPr/>
              <a:t>14</a:t>
            </a:fld>
            <a:endParaRPr lang="en-US"/>
          </a:p>
        </p:txBody>
      </p:sp>
      <p:sp>
        <p:nvSpPr>
          <p:cNvPr id="5" name="TextBox 4"/>
          <p:cNvSpPr txBox="1"/>
          <p:nvPr/>
        </p:nvSpPr>
        <p:spPr>
          <a:xfrm>
            <a:off x="3429000" y="3006725"/>
            <a:ext cx="2438400" cy="1108075"/>
          </a:xfrm>
          <a:prstGeom prst="rect">
            <a:avLst/>
          </a:prstGeom>
          <a:solidFill>
            <a:schemeClr val="bg2">
              <a:lumMod val="50000"/>
            </a:schemeClr>
          </a:solidFill>
          <a:ln>
            <a:solidFill>
              <a:schemeClr val="accent1"/>
            </a:solidFill>
          </a:ln>
        </p:spPr>
        <p:txBody>
          <a:bodyPr>
            <a:spAutoFit/>
          </a:bodyPr>
          <a:lstStyle/>
          <a:p>
            <a:pPr algn="ctr">
              <a:defRPr/>
            </a:pPr>
            <a:r>
              <a:rPr lang="en-US" sz="6600" b="1" dirty="0">
                <a:solidFill>
                  <a:schemeClr val="bg1"/>
                </a:solidFill>
                <a:cs typeface="ＭＳ Ｐゴシック" charset="-128"/>
              </a:rPr>
              <a:t>Yes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6858000" cy="838200"/>
          </a:xfrm>
        </p:spPr>
        <p:txBody>
          <a:bodyPr/>
          <a:lstStyle/>
          <a:p>
            <a:r>
              <a:rPr sz="2500" smtClean="0">
                <a:effectLst>
                  <a:outerShdw blurRad="38100" dist="38100" dir="2700000" algn="tl">
                    <a:srgbClr val="C0C0C0"/>
                  </a:outerShdw>
                </a:effectLst>
                <a:latin typeface="Verdana" charset="0"/>
              </a:rPr>
              <a:t>Q-4: What is the definition of</a:t>
            </a:r>
            <a:br>
              <a:rPr sz="2500" smtClean="0">
                <a:effectLst>
                  <a:outerShdw blurRad="38100" dist="38100" dir="2700000" algn="tl">
                    <a:srgbClr val="C0C0C0"/>
                  </a:outerShdw>
                </a:effectLst>
                <a:latin typeface="Verdana" charset="0"/>
              </a:rPr>
            </a:br>
            <a:r>
              <a:rPr sz="2500" i="1" smtClean="0">
                <a:effectLst>
                  <a:outerShdw blurRad="38100" dist="38100" dir="2700000" algn="tl">
                    <a:srgbClr val="C0C0C0"/>
                  </a:outerShdw>
                </a:effectLst>
                <a:latin typeface="Verdana" charset="0"/>
              </a:rPr>
              <a:t>“enrolled in higher education”?</a:t>
            </a:r>
            <a:endParaRPr sz="2500" smtClean="0">
              <a:effectLst>
                <a:outerShdw blurRad="38100" dist="38100" dir="2700000" algn="tl">
                  <a:srgbClr val="C0C0C0"/>
                </a:outerShdw>
              </a:effectLst>
              <a:latin typeface="Verdana" charset="0"/>
            </a:endParaRPr>
          </a:p>
        </p:txBody>
      </p:sp>
      <p:sp>
        <p:nvSpPr>
          <p:cNvPr id="46083" name="Content Placeholder 2"/>
          <p:cNvSpPr>
            <a:spLocks noGrp="1"/>
          </p:cNvSpPr>
          <p:nvPr>
            <p:ph idx="1"/>
          </p:nvPr>
        </p:nvSpPr>
        <p:spPr>
          <a:xfrm>
            <a:off x="838200" y="2286000"/>
            <a:ext cx="4343400" cy="3276600"/>
          </a:xfrm>
        </p:spPr>
        <p:txBody>
          <a:bodyPr/>
          <a:lstStyle/>
          <a:p>
            <a:pPr marL="0" indent="0" algn="ctr">
              <a:spcBef>
                <a:spcPct val="0"/>
              </a:spcBef>
              <a:buFont typeface="Wingdings 2" charset="2"/>
              <a:buNone/>
            </a:pPr>
            <a:endParaRPr lang="en-US" sz="1200" smtClean="0">
              <a:latin typeface="Verdana" charset="0"/>
            </a:endParaRPr>
          </a:p>
          <a:p>
            <a:pPr marL="0" indent="0" algn="ctr">
              <a:spcBef>
                <a:spcPct val="0"/>
              </a:spcBef>
              <a:buFont typeface="Wingdings 2" charset="2"/>
              <a:buNone/>
            </a:pPr>
            <a:r>
              <a:rPr lang="en-US" sz="2000" b="1" smtClean="0">
                <a:solidFill>
                  <a:srgbClr val="C00000"/>
                </a:solidFill>
                <a:latin typeface="Verdana" charset="0"/>
              </a:rPr>
              <a:t>Youth have been enrolled on a full or part time basis in a community college (2-year program) or college/university </a:t>
            </a:r>
          </a:p>
          <a:p>
            <a:pPr marL="0" indent="0" algn="ctr">
              <a:spcBef>
                <a:spcPct val="0"/>
              </a:spcBef>
              <a:buFont typeface="Wingdings 2" charset="2"/>
              <a:buNone/>
            </a:pPr>
            <a:r>
              <a:rPr lang="en-US" sz="2000" b="1" smtClean="0">
                <a:solidFill>
                  <a:srgbClr val="C00000"/>
                </a:solidFill>
                <a:latin typeface="Verdana" charset="0"/>
              </a:rPr>
              <a:t>(4- or more year program) for at least one complete term, at anytime in the year since leaving high school.</a:t>
            </a:r>
          </a:p>
        </p:txBody>
      </p:sp>
      <p:sp>
        <p:nvSpPr>
          <p:cNvPr id="46084" name="Slide Number Placeholder 3"/>
          <p:cNvSpPr>
            <a:spLocks noGrp="1"/>
          </p:cNvSpPr>
          <p:nvPr>
            <p:ph type="sldNum" sz="quarter" idx="12"/>
          </p:nvPr>
        </p:nvSpPr>
        <p:spPr bwMode="auto">
          <a:noFill/>
          <a:ln>
            <a:miter lim="800000"/>
            <a:headEnd/>
            <a:tailEnd/>
          </a:ln>
        </p:spPr>
        <p:txBody>
          <a:bodyPr/>
          <a:lstStyle/>
          <a:p>
            <a:fld id="{752C62F9-9780-4BE5-81EC-636A6DC77DFE}" type="slidenum">
              <a:rPr lang="en-US"/>
              <a:pPr/>
              <a:t>15</a:t>
            </a:fld>
            <a:endParaRPr lang="en-US"/>
          </a:p>
        </p:txBody>
      </p:sp>
      <p:pic>
        <p:nvPicPr>
          <p:cNvPr id="5" name="Picture 1" descr="C:\Documents and Settings\Charlotte Alverson\My Documents\My Pictures\Microsoft Clip Organizer\j0439453.jpg"/>
          <p:cNvPicPr>
            <a:picLocks noChangeAspect="1" noChangeArrowheads="1"/>
          </p:cNvPicPr>
          <p:nvPr/>
        </p:nvPicPr>
        <p:blipFill>
          <a:blip r:embed="rId3" cstate="print"/>
          <a:srcRect/>
          <a:stretch>
            <a:fillRect/>
          </a:stretch>
        </p:blipFill>
        <p:spPr bwMode="auto">
          <a:xfrm>
            <a:off x="5562600" y="1600200"/>
            <a:ext cx="3124200" cy="2592388"/>
          </a:xfrm>
          <a:prstGeom prst="rect">
            <a:avLst/>
          </a:prstGeom>
          <a:noFill/>
          <a:ln w="9525">
            <a:noFill/>
            <a:miter lim="800000"/>
            <a:headEnd/>
            <a:tailEnd/>
          </a:ln>
          <a:effectLst>
            <a:outerShdw dist="38100" dir="2700000" algn="br" rotWithShape="0">
              <a:srgbClr val="A19574">
                <a:alpha val="42998"/>
              </a:srgbClr>
            </a:outerShdw>
          </a:effectLst>
        </p:spPr>
      </p:pic>
      <p:sp>
        <p:nvSpPr>
          <p:cNvPr id="46086" name="TextBox 5"/>
          <p:cNvSpPr txBox="1">
            <a:spLocks noChangeArrowheads="1"/>
          </p:cNvSpPr>
          <p:nvPr/>
        </p:nvSpPr>
        <p:spPr bwMode="auto">
          <a:xfrm>
            <a:off x="5562600" y="4343400"/>
            <a:ext cx="3124200" cy="2062163"/>
          </a:xfrm>
          <a:prstGeom prst="rect">
            <a:avLst/>
          </a:prstGeom>
          <a:solidFill>
            <a:srgbClr val="CCB462"/>
          </a:solidFill>
          <a:ln w="9525">
            <a:noFill/>
            <a:miter lim="800000"/>
            <a:headEnd/>
            <a:tailEnd/>
          </a:ln>
        </p:spPr>
        <p:txBody>
          <a:bodyPr>
            <a:spAutoFit/>
          </a:bodyPr>
          <a:lstStyle/>
          <a:p>
            <a:r>
              <a:rPr lang="en-US" sz="1600" b="1">
                <a:solidFill>
                  <a:srgbClr val="C00000"/>
                </a:solidFill>
                <a:latin typeface="Verdana" charset="0"/>
              </a:rPr>
              <a:t>What changed</a:t>
            </a:r>
            <a:r>
              <a:rPr lang="en-US" sz="1600">
                <a:solidFill>
                  <a:srgbClr val="C00000"/>
                </a:solidFill>
                <a:latin typeface="Verdana" charset="0"/>
              </a:rPr>
              <a:t>? </a:t>
            </a:r>
            <a:r>
              <a:rPr lang="en-US" sz="1600">
                <a:latin typeface="Verdana" charset="0"/>
              </a:rPr>
              <a:t>Deleted reference to Higher Education Act definition.  Deleted reference to “degree” program reference to training program lasting one year to prepare for gainful employment.</a:t>
            </a:r>
            <a:endParaRPr lang="en-US" sz="160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1" name="Group 5"/>
          <p:cNvGrpSpPr>
            <a:grpSpLocks/>
          </p:cNvGrpSpPr>
          <p:nvPr/>
        </p:nvGrpSpPr>
        <p:grpSpPr bwMode="auto">
          <a:xfrm>
            <a:off x="609600" y="1981200"/>
            <a:ext cx="8099425" cy="4191000"/>
            <a:chOff x="2530272" y="2025994"/>
            <a:chExt cx="9775448" cy="4880636"/>
          </a:xfrm>
        </p:grpSpPr>
        <p:graphicFrame>
          <p:nvGraphicFramePr>
            <p:cNvPr id="48130" name="Chart 6"/>
            <p:cNvGraphicFramePr>
              <a:graphicFrameLocks/>
            </p:cNvGraphicFramePr>
            <p:nvPr/>
          </p:nvGraphicFramePr>
          <p:xfrm>
            <a:off x="2530272" y="2025994"/>
            <a:ext cx="9194336" cy="4563376"/>
          </p:xfrm>
          <a:graphic>
            <a:graphicData uri="http://schemas.openxmlformats.org/presentationml/2006/ole">
              <p:oleObj spid="_x0000_s48130" name="Chart" r:id="rId4" imgW="7613275" imgH="4620386" progId="Excel.Sheet.8">
                <p:embed/>
              </p:oleObj>
            </a:graphicData>
          </a:graphic>
        </p:graphicFrame>
        <p:sp>
          <p:nvSpPr>
            <p:cNvPr id="48134" name="TextBox 11"/>
            <p:cNvSpPr txBox="1">
              <a:spLocks noChangeArrowheads="1"/>
            </p:cNvSpPr>
            <p:nvPr/>
          </p:nvSpPr>
          <p:spPr bwMode="auto">
            <a:xfrm>
              <a:off x="6944743" y="6469140"/>
              <a:ext cx="5360977" cy="437490"/>
            </a:xfrm>
            <a:prstGeom prst="rect">
              <a:avLst/>
            </a:prstGeom>
            <a:noFill/>
            <a:ln w="9525">
              <a:noFill/>
              <a:miter lim="800000"/>
              <a:headEnd/>
              <a:tailEnd/>
            </a:ln>
          </p:spPr>
          <p:txBody>
            <a:bodyPr>
              <a:spAutoFit/>
            </a:bodyPr>
            <a:lstStyle/>
            <a:p>
              <a:r>
                <a:rPr lang="en-US" sz="1200">
                  <a:solidFill>
                    <a:srgbClr val="000000"/>
                  </a:solidFill>
                  <a:latin typeface="Verdana" charset="0"/>
                </a:rPr>
                <a:t>2007 Median Earnings: 20-25yr olds</a:t>
              </a:r>
            </a:p>
            <a:p>
              <a:r>
                <a:rPr lang="en-US" sz="1000">
                  <a:solidFill>
                    <a:srgbClr val="000000"/>
                  </a:solidFill>
                  <a:latin typeface="Verdana" charset="0"/>
                </a:rPr>
                <a:t>Wagner and Cameto, 2005</a:t>
              </a:r>
            </a:p>
          </p:txBody>
        </p:sp>
      </p:grpSp>
      <p:pic>
        <p:nvPicPr>
          <p:cNvPr id="48132" name="Picture 8" descr="ist2_7884959-education-costs.jpg"/>
          <p:cNvPicPr>
            <a:picLocks noChangeAspect="1"/>
          </p:cNvPicPr>
          <p:nvPr/>
        </p:nvPicPr>
        <p:blipFill>
          <a:blip r:embed="rId5" cstate="print"/>
          <a:srcRect/>
          <a:stretch>
            <a:fillRect/>
          </a:stretch>
        </p:blipFill>
        <p:spPr bwMode="auto">
          <a:xfrm>
            <a:off x="6477000" y="1600200"/>
            <a:ext cx="2362200" cy="2362200"/>
          </a:xfrm>
          <a:prstGeom prst="rect">
            <a:avLst/>
          </a:prstGeom>
          <a:noFill/>
          <a:ln w="9525">
            <a:noFill/>
            <a:miter lim="800000"/>
            <a:headEnd/>
            <a:tailEnd/>
          </a:ln>
        </p:spPr>
      </p:pic>
      <p:sp>
        <p:nvSpPr>
          <p:cNvPr id="7" name="TextBox 6"/>
          <p:cNvSpPr txBox="1"/>
          <p:nvPr/>
        </p:nvSpPr>
        <p:spPr>
          <a:xfrm>
            <a:off x="762000" y="685800"/>
            <a:ext cx="7391400" cy="477838"/>
          </a:xfrm>
          <a:prstGeom prst="rect">
            <a:avLst/>
          </a:prstGeom>
          <a:noFill/>
        </p:spPr>
        <p:txBody>
          <a:bodyPr>
            <a:spAutoFit/>
          </a:bodyPr>
          <a:lstStyle/>
          <a:p>
            <a:r>
              <a:rPr lang="en-US" sz="2500" b="1">
                <a:solidFill>
                  <a:srgbClr val="72869B"/>
                </a:solidFill>
                <a:effectLst>
                  <a:outerShdw blurRad="38100" dist="38100" dir="2700000" algn="tl">
                    <a:srgbClr val="C0C0C0"/>
                  </a:outerShdw>
                </a:effectLst>
                <a:latin typeface="Verdana" charset="0"/>
                <a:cs typeface="Times New Roman" charset="0"/>
              </a:rPr>
              <a:t>The More You Learn…the More You Earn</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391400" cy="1143000"/>
          </a:xfrm>
        </p:spPr>
        <p:txBody>
          <a:bodyPr/>
          <a:lstStyle/>
          <a:p>
            <a:r>
              <a:rPr sz="2500" smtClean="0">
                <a:effectLst>
                  <a:outerShdw blurRad="38100" dist="38100" dir="2700000" algn="tl">
                    <a:srgbClr val="C0C0C0"/>
                  </a:outerShdw>
                </a:effectLst>
                <a:latin typeface="Verdana" charset="0"/>
              </a:rPr>
              <a:t>Q-4: What is the definition of</a:t>
            </a:r>
            <a:br>
              <a:rPr sz="2500" smtClean="0">
                <a:effectLst>
                  <a:outerShdw blurRad="38100" dist="38100" dir="2700000" algn="tl">
                    <a:srgbClr val="C0C0C0"/>
                  </a:outerShdw>
                </a:effectLst>
                <a:latin typeface="Verdana" charset="0"/>
              </a:rPr>
            </a:br>
            <a:r>
              <a:rPr sz="2500" i="1" smtClean="0">
                <a:effectLst>
                  <a:outerShdw blurRad="38100" dist="38100" dir="2700000" algn="tl">
                    <a:srgbClr val="C0C0C0"/>
                  </a:outerShdw>
                </a:effectLst>
                <a:latin typeface="Verdana" charset="0"/>
              </a:rPr>
              <a:t>“enrolled in post-secondary education or training”?</a:t>
            </a:r>
            <a:endParaRPr sz="2500" smtClean="0">
              <a:effectLst>
                <a:outerShdw blurRad="38100" dist="38100" dir="2700000" algn="tl">
                  <a:srgbClr val="C0C0C0"/>
                </a:outerShdw>
              </a:effectLst>
              <a:latin typeface="Verdana" charset="0"/>
            </a:endParaRPr>
          </a:p>
        </p:txBody>
      </p:sp>
      <p:sp>
        <p:nvSpPr>
          <p:cNvPr id="50179" name="Content Placeholder 2"/>
          <p:cNvSpPr>
            <a:spLocks noGrp="1"/>
          </p:cNvSpPr>
          <p:nvPr>
            <p:ph idx="1"/>
          </p:nvPr>
        </p:nvSpPr>
        <p:spPr>
          <a:xfrm>
            <a:off x="609600" y="1981200"/>
            <a:ext cx="4495800" cy="4038600"/>
          </a:xfrm>
        </p:spPr>
        <p:txBody>
          <a:bodyPr/>
          <a:lstStyle/>
          <a:p>
            <a:pPr marL="0" indent="0" algn="ctr">
              <a:spcBef>
                <a:spcPct val="0"/>
              </a:spcBef>
              <a:buFont typeface="Wingdings 2" charset="2"/>
              <a:buNone/>
            </a:pPr>
            <a:endParaRPr lang="en-US" sz="1200" smtClean="0">
              <a:latin typeface="Verdana" charset="0"/>
            </a:endParaRPr>
          </a:p>
          <a:p>
            <a:pPr marL="0" indent="0" algn="ctr">
              <a:spcBef>
                <a:spcPct val="0"/>
              </a:spcBef>
              <a:buFont typeface="Wingdings 2" charset="2"/>
              <a:buNone/>
            </a:pPr>
            <a:r>
              <a:rPr lang="en-US" sz="2400" smtClean="0">
                <a:latin typeface="Verdana" charset="0"/>
              </a:rPr>
              <a:t>Youth who have been enrolled  on a full or part time basis for at least 1 complete term at any time in the year since leaving high school in an education or training program</a:t>
            </a:r>
          </a:p>
          <a:p>
            <a:pPr marL="342900" lvl="1" indent="-615950" algn="ctr">
              <a:buClr>
                <a:srgbClr val="CCB462"/>
              </a:buClr>
              <a:buSzPct val="80000"/>
              <a:buFont typeface="Wingdings 2" charset="2"/>
              <a:buNone/>
            </a:pPr>
            <a:r>
              <a:rPr lang="en-US" sz="1600" smtClean="0">
                <a:solidFill>
                  <a:schemeClr val="tx1"/>
                </a:solidFill>
                <a:latin typeface="Verdana" charset="0"/>
              </a:rPr>
              <a:t>(e.g., Job Corps, adult education, </a:t>
            </a:r>
          </a:p>
          <a:p>
            <a:pPr marL="342900" lvl="1" indent="-615950" algn="ctr">
              <a:buClr>
                <a:srgbClr val="CCB462"/>
              </a:buClr>
              <a:buSzPct val="80000"/>
              <a:buFont typeface="Wingdings 2" charset="2"/>
              <a:buNone/>
            </a:pPr>
            <a:r>
              <a:rPr lang="en-US" sz="1600" smtClean="0">
                <a:solidFill>
                  <a:schemeClr val="tx1"/>
                </a:solidFill>
                <a:latin typeface="Verdana" charset="0"/>
              </a:rPr>
              <a:t>workforce development program, </a:t>
            </a:r>
            <a:r>
              <a:rPr lang="en-US" sz="1600" smtClean="0">
                <a:solidFill>
                  <a:srgbClr val="C00000"/>
                </a:solidFill>
                <a:latin typeface="Verdana" charset="0"/>
              </a:rPr>
              <a:t>vocational technical school which is less than a 2-year program).</a:t>
            </a:r>
          </a:p>
          <a:p>
            <a:pPr marL="342900" lvl="1" indent="-615950" algn="ctr">
              <a:spcBef>
                <a:spcPct val="0"/>
              </a:spcBef>
              <a:buClr>
                <a:srgbClr val="CCB462"/>
              </a:buClr>
              <a:buSzPct val="80000"/>
              <a:buFont typeface="Wingdings 2" charset="2"/>
              <a:buNone/>
            </a:pPr>
            <a:endParaRPr lang="en-US" sz="2400" smtClean="0">
              <a:solidFill>
                <a:schemeClr val="tx1"/>
              </a:solidFill>
              <a:latin typeface="Verdana" charset="0"/>
            </a:endParaRPr>
          </a:p>
          <a:p>
            <a:pPr marL="342900" lvl="1" indent="-615950" algn="ctr">
              <a:spcBef>
                <a:spcPct val="0"/>
              </a:spcBef>
              <a:buClr>
                <a:srgbClr val="CCB462"/>
              </a:buClr>
              <a:buSzPct val="80000"/>
              <a:buFont typeface="Wingdings 2" charset="2"/>
              <a:buNone/>
            </a:pPr>
            <a:endParaRPr lang="en-US" sz="2400" smtClean="0">
              <a:solidFill>
                <a:schemeClr val="tx1"/>
              </a:solidFill>
              <a:latin typeface="Verdana" charset="0"/>
            </a:endParaRPr>
          </a:p>
          <a:p>
            <a:pPr marL="342900" lvl="1" indent="-615950" algn="ctr">
              <a:spcBef>
                <a:spcPct val="0"/>
              </a:spcBef>
              <a:buClr>
                <a:srgbClr val="CCB462"/>
              </a:buClr>
              <a:buSzPct val="80000"/>
              <a:buFont typeface="Wingdings 2" charset="2"/>
              <a:buNone/>
            </a:pPr>
            <a:r>
              <a:rPr lang="en-US" sz="2400" smtClean="0">
                <a:solidFill>
                  <a:schemeClr val="tx1"/>
                </a:solidFill>
                <a:latin typeface="Verdana" charset="0"/>
              </a:rPr>
              <a:t> </a:t>
            </a:r>
          </a:p>
        </p:txBody>
      </p:sp>
      <p:sp>
        <p:nvSpPr>
          <p:cNvPr id="50180" name="Slide Number Placeholder 3"/>
          <p:cNvSpPr>
            <a:spLocks noGrp="1"/>
          </p:cNvSpPr>
          <p:nvPr>
            <p:ph type="sldNum" sz="quarter" idx="12"/>
          </p:nvPr>
        </p:nvSpPr>
        <p:spPr bwMode="auto">
          <a:noFill/>
          <a:ln>
            <a:miter lim="800000"/>
            <a:headEnd/>
            <a:tailEnd/>
          </a:ln>
        </p:spPr>
        <p:txBody>
          <a:bodyPr/>
          <a:lstStyle/>
          <a:p>
            <a:fld id="{63650196-68BE-4F3A-BFE5-AD832EF72377}" type="slidenum">
              <a:rPr lang="en-US"/>
              <a:pPr/>
              <a:t>17</a:t>
            </a:fld>
            <a:endParaRPr lang="en-US"/>
          </a:p>
        </p:txBody>
      </p:sp>
      <p:sp>
        <p:nvSpPr>
          <p:cNvPr id="50181" name="TextBox 5"/>
          <p:cNvSpPr txBox="1">
            <a:spLocks noChangeArrowheads="1"/>
          </p:cNvSpPr>
          <p:nvPr/>
        </p:nvSpPr>
        <p:spPr bwMode="auto">
          <a:xfrm>
            <a:off x="5486400" y="3962400"/>
            <a:ext cx="3429000" cy="1631950"/>
          </a:xfrm>
          <a:prstGeom prst="rect">
            <a:avLst/>
          </a:prstGeom>
          <a:solidFill>
            <a:srgbClr val="CCB462"/>
          </a:solidFill>
          <a:ln w="9525">
            <a:noFill/>
            <a:miter lim="800000"/>
            <a:headEnd/>
            <a:tailEnd/>
          </a:ln>
        </p:spPr>
        <p:txBody>
          <a:bodyPr>
            <a:spAutoFit/>
          </a:bodyPr>
          <a:lstStyle/>
          <a:p>
            <a:r>
              <a:rPr lang="en-US" sz="2000" b="1">
                <a:solidFill>
                  <a:srgbClr val="C00000"/>
                </a:solidFill>
                <a:latin typeface="Verdana" charset="0"/>
              </a:rPr>
              <a:t>What changed</a:t>
            </a:r>
            <a:r>
              <a:rPr lang="en-US" sz="2000">
                <a:solidFill>
                  <a:srgbClr val="C00000"/>
                </a:solidFill>
                <a:latin typeface="Verdana" charset="0"/>
              </a:rPr>
              <a:t>? </a:t>
            </a:r>
            <a:r>
              <a:rPr lang="en-US" sz="2000"/>
              <a:t>In the “e.g.,” the following was added: “vocational technical school which is less than a 2-year program.” </a:t>
            </a:r>
          </a:p>
        </p:txBody>
      </p:sp>
      <p:pic>
        <p:nvPicPr>
          <p:cNvPr id="8" name="Picture 10" descr="C:\Documents and Settings\Charlotte\Local Settings\Temporary Internet Files\Content.IE5\S0LS9D4I\MPj04384110000[1].jpg"/>
          <p:cNvPicPr>
            <a:picLocks noChangeAspect="1" noChangeArrowheads="1"/>
          </p:cNvPicPr>
          <p:nvPr/>
        </p:nvPicPr>
        <p:blipFill>
          <a:blip r:embed="rId3" cstate="print"/>
          <a:srcRect l="11905" t="35775" r="22619" b="10882"/>
          <a:stretch>
            <a:fillRect/>
          </a:stretch>
        </p:blipFill>
        <p:spPr bwMode="auto">
          <a:xfrm>
            <a:off x="5715000" y="1981200"/>
            <a:ext cx="2933700" cy="1600200"/>
          </a:xfrm>
          <a:prstGeom prst="round2Diag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391400" cy="3429000"/>
          </a:xfrm>
        </p:spPr>
        <p:txBody>
          <a:bodyPr/>
          <a:lstStyle/>
          <a:p>
            <a:r>
              <a:rPr sz="2500" smtClean="0">
                <a:solidFill>
                  <a:srgbClr val="C00000"/>
                </a:solidFill>
                <a:effectLst>
                  <a:outerShdw blurRad="38100" dist="38100" dir="2700000" algn="tl">
                    <a:srgbClr val="C0C0C0"/>
                  </a:outerShdw>
                </a:effectLst>
                <a:latin typeface="Verdana" charset="0"/>
              </a:rPr>
              <a:t>Q-5: How do we count a former student who is or has been enrolled in a 2- or 4-year community college, college or university in any of the following:</a:t>
            </a:r>
            <a:r>
              <a:rPr sz="2400" smtClean="0">
                <a:solidFill>
                  <a:srgbClr val="C00000"/>
                </a:solidFill>
                <a:effectLst>
                  <a:outerShdw blurRad="38100" dist="38100" dir="2700000" algn="tl">
                    <a:srgbClr val="C0C0C0"/>
                  </a:outerShdw>
                </a:effectLst>
                <a:latin typeface="Verdana" charset="0"/>
              </a:rPr>
              <a:t/>
            </a:r>
            <a:br>
              <a:rPr sz="2400" smtClean="0">
                <a:solidFill>
                  <a:srgbClr val="C00000"/>
                </a:solidFill>
                <a:effectLst>
                  <a:outerShdw blurRad="38100" dist="38100" dir="2700000" algn="tl">
                    <a:srgbClr val="C0C0C0"/>
                  </a:outerShdw>
                </a:effectLst>
                <a:latin typeface="Verdana" charset="0"/>
              </a:rPr>
            </a:br>
            <a:r>
              <a:rPr sz="2400" smtClean="0">
                <a:solidFill>
                  <a:srgbClr val="C00000"/>
                </a:solidFill>
                <a:effectLst>
                  <a:outerShdw blurRad="38100" dist="38100" dir="2700000" algn="tl">
                    <a:srgbClr val="C0C0C0"/>
                  </a:outerShdw>
                </a:effectLst>
                <a:latin typeface="Verdana" charset="0"/>
              </a:rPr>
              <a:t>  </a:t>
            </a:r>
            <a:br>
              <a:rPr sz="2400" smtClean="0">
                <a:solidFill>
                  <a:srgbClr val="C00000"/>
                </a:solidFill>
                <a:effectLst>
                  <a:outerShdw blurRad="38100" dist="38100" dir="2700000" algn="tl">
                    <a:srgbClr val="C0C0C0"/>
                  </a:outerShdw>
                </a:effectLst>
                <a:latin typeface="Verdana" charset="0"/>
              </a:rPr>
            </a:br>
            <a:r>
              <a:rPr sz="2400" smtClean="0">
                <a:solidFill>
                  <a:srgbClr val="C00000"/>
                </a:solidFill>
                <a:effectLst>
                  <a:outerShdw blurRad="38100" dist="38100" dir="2700000" algn="tl">
                    <a:srgbClr val="C0C0C0"/>
                  </a:outerShdw>
                </a:effectLst>
                <a:latin typeface="Verdana" charset="0"/>
              </a:rPr>
              <a:t>Remedial classes</a:t>
            </a:r>
            <a:br>
              <a:rPr sz="2400" smtClean="0">
                <a:solidFill>
                  <a:srgbClr val="C00000"/>
                </a:solidFill>
                <a:effectLst>
                  <a:outerShdw blurRad="38100" dist="38100" dir="2700000" algn="tl">
                    <a:srgbClr val="C0C0C0"/>
                  </a:outerShdw>
                </a:effectLst>
                <a:latin typeface="Verdana" charset="0"/>
              </a:rPr>
            </a:br>
            <a:r>
              <a:rPr sz="2400" smtClean="0">
                <a:solidFill>
                  <a:srgbClr val="C00000"/>
                </a:solidFill>
                <a:effectLst>
                  <a:outerShdw blurRad="38100" dist="38100" dir="2700000" algn="tl">
                    <a:srgbClr val="C0C0C0"/>
                  </a:outerShdw>
                </a:effectLst>
                <a:latin typeface="Verdana" charset="0"/>
              </a:rPr>
              <a:t>Non-credit classes</a:t>
            </a:r>
            <a:br>
              <a:rPr sz="2400" smtClean="0">
                <a:solidFill>
                  <a:srgbClr val="C00000"/>
                </a:solidFill>
                <a:effectLst>
                  <a:outerShdw blurRad="38100" dist="38100" dir="2700000" algn="tl">
                    <a:srgbClr val="C0C0C0"/>
                  </a:outerShdw>
                </a:effectLst>
                <a:latin typeface="Verdana" charset="0"/>
              </a:rPr>
            </a:br>
            <a:r>
              <a:rPr sz="2400" smtClean="0">
                <a:solidFill>
                  <a:srgbClr val="C00000"/>
                </a:solidFill>
                <a:effectLst>
                  <a:outerShdw blurRad="38100" dist="38100" dir="2700000" algn="tl">
                    <a:srgbClr val="C0C0C0"/>
                  </a:outerShdw>
                </a:effectLst>
                <a:latin typeface="Verdana" charset="0"/>
              </a:rPr>
              <a:t>Classes such as public speaking, art, basic skills?</a:t>
            </a:r>
          </a:p>
        </p:txBody>
      </p:sp>
      <p:sp>
        <p:nvSpPr>
          <p:cNvPr id="52227" name="Content Placeholder 2"/>
          <p:cNvSpPr>
            <a:spLocks noGrp="1"/>
          </p:cNvSpPr>
          <p:nvPr>
            <p:ph idx="1"/>
          </p:nvPr>
        </p:nvSpPr>
        <p:spPr>
          <a:xfrm>
            <a:off x="1828800" y="4648200"/>
            <a:ext cx="5410200" cy="1524000"/>
          </a:xfrm>
        </p:spPr>
        <p:txBody>
          <a:bodyPr/>
          <a:lstStyle/>
          <a:p>
            <a:pPr marL="0" indent="0" algn="ctr">
              <a:spcBef>
                <a:spcPct val="0"/>
              </a:spcBef>
              <a:buFont typeface="Wingdings 2" charset="2"/>
              <a:buNone/>
            </a:pPr>
            <a:endParaRPr lang="en-US" sz="1200" smtClean="0">
              <a:latin typeface="Verdana" charset="0"/>
            </a:endParaRPr>
          </a:p>
          <a:p>
            <a:pPr marL="0" indent="0" algn="ctr">
              <a:spcBef>
                <a:spcPct val="0"/>
              </a:spcBef>
              <a:buFont typeface="Wingdings 2" charset="2"/>
              <a:buNone/>
            </a:pPr>
            <a:r>
              <a:rPr lang="en-US" sz="2400" smtClean="0">
                <a:solidFill>
                  <a:srgbClr val="C00000"/>
                </a:solidFill>
                <a:latin typeface="Verdana" charset="0"/>
              </a:rPr>
              <a:t>All of these would be counted as higher education because they are at a 2- or 4-year college.</a:t>
            </a:r>
          </a:p>
          <a:p>
            <a:pPr marL="342900" lvl="1" indent="-615950" algn="ctr">
              <a:spcBef>
                <a:spcPct val="0"/>
              </a:spcBef>
              <a:buClr>
                <a:srgbClr val="CCB462"/>
              </a:buClr>
              <a:buSzPct val="80000"/>
              <a:buFont typeface="Wingdings 2" charset="2"/>
              <a:buNone/>
            </a:pPr>
            <a:endParaRPr lang="en-US" sz="2400" smtClean="0">
              <a:solidFill>
                <a:schemeClr val="tx1"/>
              </a:solidFill>
              <a:latin typeface="Verdana" charset="0"/>
            </a:endParaRPr>
          </a:p>
          <a:p>
            <a:pPr marL="342900" lvl="1" indent="-615950" algn="ctr">
              <a:spcBef>
                <a:spcPct val="0"/>
              </a:spcBef>
              <a:buClr>
                <a:srgbClr val="CCB462"/>
              </a:buClr>
              <a:buSzPct val="80000"/>
              <a:buFont typeface="Wingdings 2" charset="2"/>
              <a:buNone/>
            </a:pPr>
            <a:r>
              <a:rPr lang="en-US" sz="2400" smtClean="0">
                <a:solidFill>
                  <a:schemeClr val="tx1"/>
                </a:solidFill>
                <a:latin typeface="Verdana" charset="0"/>
              </a:rPr>
              <a:t> </a:t>
            </a:r>
          </a:p>
        </p:txBody>
      </p:sp>
      <p:sp>
        <p:nvSpPr>
          <p:cNvPr id="52228" name="Slide Number Placeholder 3"/>
          <p:cNvSpPr>
            <a:spLocks noGrp="1"/>
          </p:cNvSpPr>
          <p:nvPr>
            <p:ph type="sldNum" sz="quarter" idx="12"/>
          </p:nvPr>
        </p:nvSpPr>
        <p:spPr bwMode="auto">
          <a:noFill/>
          <a:ln>
            <a:miter lim="800000"/>
            <a:headEnd/>
            <a:tailEnd/>
          </a:ln>
        </p:spPr>
        <p:txBody>
          <a:bodyPr/>
          <a:lstStyle/>
          <a:p>
            <a:fld id="{59930F4D-8004-4DF6-AE26-915417B66139}" type="slidenum">
              <a:rPr lang="en-US"/>
              <a:pPr/>
              <a:t>18</a:t>
            </a:fld>
            <a:endParaRPr 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239000" cy="2743200"/>
          </a:xfrm>
        </p:spPr>
        <p:txBody>
          <a:bodyPr/>
          <a:lstStyle/>
          <a:p>
            <a:r>
              <a:rPr sz="2400" smtClean="0">
                <a:solidFill>
                  <a:srgbClr val="FF0000"/>
                </a:solidFill>
                <a:effectLst>
                  <a:outerShdw blurRad="38100" dist="38100" dir="2700000" algn="tl">
                    <a:srgbClr val="C0C0C0"/>
                  </a:outerShdw>
                </a:effectLst>
                <a:latin typeface="Verdana" charset="0"/>
              </a:rPr>
              <a:t/>
            </a:r>
            <a:br>
              <a:rPr sz="2400" smtClean="0">
                <a:solidFill>
                  <a:srgbClr val="FF0000"/>
                </a:solidFill>
                <a:effectLst>
                  <a:outerShdw blurRad="38100" dist="38100" dir="2700000" algn="tl">
                    <a:srgbClr val="C0C0C0"/>
                  </a:outerShdw>
                </a:effectLst>
                <a:latin typeface="Verdana" charset="0"/>
              </a:rPr>
            </a:br>
            <a:r>
              <a:rPr sz="2400" smtClean="0">
                <a:solidFill>
                  <a:srgbClr val="FF0000"/>
                </a:solidFill>
                <a:effectLst>
                  <a:outerShdw blurRad="38100" dist="38100" dir="2700000" algn="tl">
                    <a:srgbClr val="C0C0C0"/>
                  </a:outerShdw>
                </a:effectLst>
                <a:latin typeface="Verdana" charset="0"/>
              </a:rPr>
              <a:t/>
            </a:r>
            <a:br>
              <a:rPr sz="2400" smtClean="0">
                <a:solidFill>
                  <a:srgbClr val="FF0000"/>
                </a:solidFill>
                <a:effectLst>
                  <a:outerShdw blurRad="38100" dist="38100" dir="2700000" algn="tl">
                    <a:srgbClr val="C0C0C0"/>
                  </a:outerShdw>
                </a:effectLst>
                <a:latin typeface="Verdana" charset="0"/>
              </a:rPr>
            </a:br>
            <a:r>
              <a:rPr sz="2400" smtClean="0">
                <a:solidFill>
                  <a:srgbClr val="FF0000"/>
                </a:solidFill>
                <a:effectLst>
                  <a:outerShdw blurRad="38100" dist="38100" dir="2700000" algn="tl">
                    <a:srgbClr val="C0C0C0"/>
                  </a:outerShdw>
                </a:effectLst>
                <a:latin typeface="Verdana" charset="0"/>
              </a:rPr>
              <a:t/>
            </a:r>
            <a:br>
              <a:rPr sz="2400" smtClean="0">
                <a:solidFill>
                  <a:srgbClr val="FF0000"/>
                </a:solidFill>
                <a:effectLst>
                  <a:outerShdw blurRad="38100" dist="38100" dir="2700000" algn="tl">
                    <a:srgbClr val="C0C0C0"/>
                  </a:outerShdw>
                </a:effectLst>
                <a:latin typeface="Verdana" charset="0"/>
              </a:rPr>
            </a:br>
            <a:r>
              <a:rPr sz="2400" smtClean="0">
                <a:solidFill>
                  <a:srgbClr val="FF0000"/>
                </a:solidFill>
                <a:effectLst>
                  <a:outerShdw blurRad="38100" dist="38100" dir="2700000" algn="tl">
                    <a:srgbClr val="C0C0C0"/>
                  </a:outerShdw>
                </a:effectLst>
                <a:latin typeface="Verdana" charset="0"/>
              </a:rPr>
              <a:t/>
            </a:r>
            <a:br>
              <a:rPr sz="2400" smtClean="0">
                <a:solidFill>
                  <a:srgbClr val="FF0000"/>
                </a:solidFill>
                <a:effectLst>
                  <a:outerShdw blurRad="38100" dist="38100" dir="2700000" algn="tl">
                    <a:srgbClr val="C0C0C0"/>
                  </a:outerShdw>
                </a:effectLst>
                <a:latin typeface="Verdana" charset="0"/>
              </a:rPr>
            </a:br>
            <a:r>
              <a:rPr sz="2500" smtClean="0">
                <a:solidFill>
                  <a:srgbClr val="C00000"/>
                </a:solidFill>
                <a:effectLst>
                  <a:outerShdw blurRad="38100" dist="38100" dir="2700000" algn="tl">
                    <a:srgbClr val="C0C0C0"/>
                  </a:outerShdw>
                </a:effectLst>
                <a:latin typeface="Verdana" charset="0"/>
              </a:rPr>
              <a:t>Q-6: In “other postsecondary education or training,” is the list: (e.g., Job Corps, adult education, workforce development, vocational technical school which is less than a 2-year program” an exhaustive list? </a:t>
            </a:r>
            <a:br>
              <a:rPr sz="2500" smtClean="0">
                <a:solidFill>
                  <a:srgbClr val="C00000"/>
                </a:solidFill>
                <a:effectLst>
                  <a:outerShdw blurRad="38100" dist="38100" dir="2700000" algn="tl">
                    <a:srgbClr val="C0C0C0"/>
                  </a:outerShdw>
                </a:effectLst>
                <a:latin typeface="Verdana" charset="0"/>
              </a:rPr>
            </a:br>
            <a:endParaRPr sz="2500" smtClean="0">
              <a:solidFill>
                <a:srgbClr val="C00000"/>
              </a:solidFill>
              <a:effectLst>
                <a:outerShdw blurRad="38100" dist="38100" dir="2700000" algn="tl">
                  <a:srgbClr val="C0C0C0"/>
                </a:outerShdw>
              </a:effectLst>
              <a:latin typeface="Verdana" charset="0"/>
            </a:endParaRPr>
          </a:p>
        </p:txBody>
      </p:sp>
      <p:sp>
        <p:nvSpPr>
          <p:cNvPr id="54275" name="Content Placeholder 2"/>
          <p:cNvSpPr>
            <a:spLocks noGrp="1"/>
          </p:cNvSpPr>
          <p:nvPr>
            <p:ph idx="1"/>
          </p:nvPr>
        </p:nvSpPr>
        <p:spPr>
          <a:xfrm>
            <a:off x="1828800" y="4038600"/>
            <a:ext cx="5410200" cy="1828800"/>
          </a:xfrm>
        </p:spPr>
        <p:txBody>
          <a:bodyPr/>
          <a:lstStyle/>
          <a:p>
            <a:pPr marL="0" indent="0" algn="ctr">
              <a:spcBef>
                <a:spcPct val="0"/>
              </a:spcBef>
              <a:buFont typeface="Wingdings 2" charset="2"/>
              <a:buNone/>
            </a:pPr>
            <a:endParaRPr lang="en-US" sz="1200" smtClean="0">
              <a:latin typeface="Verdana" charset="0"/>
            </a:endParaRPr>
          </a:p>
          <a:p>
            <a:pPr marL="0" indent="0" algn="ctr">
              <a:spcBef>
                <a:spcPct val="0"/>
              </a:spcBef>
              <a:buFont typeface="Wingdings 2" charset="2"/>
              <a:buNone/>
            </a:pPr>
            <a:r>
              <a:rPr lang="en-US" sz="2400" smtClean="0">
                <a:solidFill>
                  <a:srgbClr val="C00000"/>
                </a:solidFill>
                <a:latin typeface="Verdana" charset="0"/>
              </a:rPr>
              <a:t>No, it is not exhaustive. States may include other programs such as rehabilitative services and other programs. </a:t>
            </a:r>
          </a:p>
          <a:p>
            <a:pPr marL="342900" lvl="1" indent="-615950" algn="ctr">
              <a:spcBef>
                <a:spcPct val="0"/>
              </a:spcBef>
              <a:buClr>
                <a:srgbClr val="CCB462"/>
              </a:buClr>
              <a:buSzPct val="80000"/>
              <a:buFont typeface="Wingdings 2" charset="2"/>
              <a:buNone/>
            </a:pPr>
            <a:endParaRPr lang="en-US" sz="2400" smtClean="0">
              <a:solidFill>
                <a:schemeClr val="tx1"/>
              </a:solidFill>
              <a:latin typeface="Verdana" charset="0"/>
            </a:endParaRPr>
          </a:p>
          <a:p>
            <a:pPr marL="342900" lvl="1" indent="-615950" algn="ctr">
              <a:spcBef>
                <a:spcPct val="0"/>
              </a:spcBef>
              <a:buClr>
                <a:srgbClr val="CCB462"/>
              </a:buClr>
              <a:buSzPct val="80000"/>
              <a:buFont typeface="Wingdings 2" charset="2"/>
              <a:buNone/>
            </a:pPr>
            <a:r>
              <a:rPr lang="en-US" sz="2400" smtClean="0">
                <a:solidFill>
                  <a:schemeClr val="tx1"/>
                </a:solidFill>
                <a:latin typeface="Verdana" charset="0"/>
              </a:rPr>
              <a:t> </a:t>
            </a:r>
          </a:p>
        </p:txBody>
      </p:sp>
      <p:sp>
        <p:nvSpPr>
          <p:cNvPr id="54276" name="Slide Number Placeholder 3"/>
          <p:cNvSpPr>
            <a:spLocks noGrp="1"/>
          </p:cNvSpPr>
          <p:nvPr>
            <p:ph type="sldNum" sz="quarter" idx="12"/>
          </p:nvPr>
        </p:nvSpPr>
        <p:spPr bwMode="auto">
          <a:noFill/>
          <a:ln>
            <a:miter lim="800000"/>
            <a:headEnd/>
            <a:tailEnd/>
          </a:ln>
        </p:spPr>
        <p:txBody>
          <a:bodyPr/>
          <a:lstStyle/>
          <a:p>
            <a:fld id="{0967D4EC-FA54-4D75-9467-C69C9D18596C}" type="slidenum">
              <a:rPr lang="en-US"/>
              <a:pPr/>
              <a:t>19</a:t>
            </a:fld>
            <a:endParaRPr 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2"/>
          </p:nvPr>
        </p:nvSpPr>
        <p:spPr bwMode="auto">
          <a:noFill/>
          <a:ln>
            <a:miter lim="800000"/>
            <a:headEnd/>
            <a:tailEnd/>
          </a:ln>
        </p:spPr>
        <p:txBody>
          <a:bodyPr/>
          <a:lstStyle/>
          <a:p>
            <a:pPr>
              <a:lnSpc>
                <a:spcPct val="90000"/>
              </a:lnSpc>
            </a:pPr>
            <a:fld id="{8E354B77-2171-43A5-8C18-52AB29ACA95A}" type="slidenum">
              <a:rPr lang="en-US" sz="1100">
                <a:latin typeface="Candara" charset="0"/>
                <a:ea typeface="ＭＳ Ｐゴシック" charset="-128"/>
              </a:rPr>
              <a:pPr>
                <a:lnSpc>
                  <a:spcPct val="90000"/>
                </a:lnSpc>
              </a:pPr>
              <a:t>2</a:t>
            </a:fld>
            <a:endParaRPr lang="en-US" sz="1100">
              <a:latin typeface="Candara" charset="0"/>
              <a:ea typeface="ＭＳ Ｐゴシック" charset="-128"/>
            </a:endParaRPr>
          </a:p>
        </p:txBody>
      </p:sp>
      <p:sp>
        <p:nvSpPr>
          <p:cNvPr id="27651" name="Text Box 8"/>
          <p:cNvSpPr txBox="1">
            <a:spLocks noChangeArrowheads="1"/>
          </p:cNvSpPr>
          <p:nvPr/>
        </p:nvSpPr>
        <p:spPr bwMode="auto">
          <a:xfrm>
            <a:off x="2057400" y="457200"/>
            <a:ext cx="4648200" cy="708025"/>
          </a:xfrm>
          <a:prstGeom prst="rect">
            <a:avLst/>
          </a:prstGeom>
          <a:noFill/>
          <a:ln w="9525">
            <a:noFill/>
            <a:miter lim="800000"/>
            <a:headEnd/>
            <a:tailEnd/>
          </a:ln>
        </p:spPr>
        <p:txBody>
          <a:bodyPr>
            <a:spAutoFit/>
          </a:bodyPr>
          <a:lstStyle/>
          <a:p>
            <a:pPr algn="ctr">
              <a:spcBef>
                <a:spcPct val="50000"/>
              </a:spcBef>
              <a:defRPr/>
            </a:pPr>
            <a:r>
              <a:rPr lang="en-US" sz="4000" b="1" dirty="0">
                <a:solidFill>
                  <a:srgbClr val="72869B"/>
                </a:solidFill>
                <a:effectLst>
                  <a:outerShdw blurRad="38100" dist="38100" dir="2700000" algn="tl">
                    <a:srgbClr val="DDDDDD"/>
                  </a:outerShdw>
                </a:effectLst>
                <a:latin typeface="Verdana" charset="0"/>
                <a:ea typeface="Verdana" charset="0"/>
                <a:cs typeface="Verdana" charset="0"/>
              </a:rPr>
              <a:t>Outcomes</a:t>
            </a:r>
          </a:p>
        </p:txBody>
      </p:sp>
      <p:sp>
        <p:nvSpPr>
          <p:cNvPr id="19460" name="Text Box 9"/>
          <p:cNvSpPr txBox="1">
            <a:spLocks noChangeArrowheads="1"/>
          </p:cNvSpPr>
          <p:nvPr/>
        </p:nvSpPr>
        <p:spPr bwMode="auto">
          <a:xfrm>
            <a:off x="914400" y="1654175"/>
            <a:ext cx="7848600" cy="3908425"/>
          </a:xfrm>
          <a:prstGeom prst="rect">
            <a:avLst/>
          </a:prstGeom>
          <a:noFill/>
          <a:ln w="9525">
            <a:noFill/>
            <a:miter lim="800000"/>
            <a:headEnd/>
            <a:tailEnd/>
          </a:ln>
        </p:spPr>
        <p:txBody>
          <a:bodyPr>
            <a:spAutoFit/>
          </a:bodyPr>
          <a:lstStyle/>
          <a:p>
            <a:pPr marL="342900" indent="-342900">
              <a:spcBef>
                <a:spcPts val="1200"/>
              </a:spcBef>
              <a:buClr>
                <a:schemeClr val="tx1"/>
              </a:buClr>
              <a:buFont typeface="Wingdings" charset="2"/>
              <a:buChar char="§"/>
            </a:pPr>
            <a:r>
              <a:rPr lang="en-US" sz="2800">
                <a:latin typeface="Verdana" charset="0"/>
              </a:rPr>
              <a:t>Understand new Indicator 14 measurement  clarifications</a:t>
            </a:r>
          </a:p>
          <a:p>
            <a:pPr marL="342900" indent="-342900">
              <a:buClr>
                <a:schemeClr val="tx1"/>
              </a:buClr>
            </a:pPr>
            <a:r>
              <a:rPr lang="en-US" sz="2800">
                <a:latin typeface="Verdana" charset="0"/>
              </a:rPr>
              <a:t> </a:t>
            </a:r>
          </a:p>
          <a:p>
            <a:pPr marL="342900" indent="-342900">
              <a:buClr>
                <a:schemeClr val="tx1"/>
              </a:buClr>
              <a:buFont typeface="Wingdings" charset="2"/>
              <a:buChar char="§"/>
            </a:pPr>
            <a:r>
              <a:rPr lang="en-US" sz="2800">
                <a:latin typeface="Verdana" charset="0"/>
              </a:rPr>
              <a:t>Review “Frequently Asked Questions” document reviewed by OSEP</a:t>
            </a:r>
          </a:p>
          <a:p>
            <a:pPr marL="342900" indent="-342900">
              <a:buClr>
                <a:schemeClr val="tx1"/>
              </a:buClr>
            </a:pPr>
            <a:endParaRPr lang="en-US" sz="2800">
              <a:latin typeface="Verdana" charset="0"/>
            </a:endParaRPr>
          </a:p>
          <a:p>
            <a:pPr marL="342900" indent="-342900">
              <a:buClr>
                <a:schemeClr val="tx1"/>
              </a:buClr>
              <a:buFont typeface="Wingdings" charset="2"/>
              <a:buChar char="§"/>
            </a:pPr>
            <a:r>
              <a:rPr lang="en-US" sz="2800">
                <a:latin typeface="Verdana" charset="0"/>
              </a:rPr>
              <a:t>Share revised Indicator 14 Interview Protocol and other resources</a:t>
            </a:r>
          </a:p>
          <a:p>
            <a:pPr marL="342900" indent="-342900"/>
            <a:endParaRPr lang="en-US" sz="2400">
              <a:solidFill>
                <a:srgbClr val="A27242"/>
              </a:solidFill>
              <a:latin typeface="Verdana" charset="0"/>
            </a:endParaRPr>
          </a:p>
        </p:txBody>
      </p:sp>
      <p:pic>
        <p:nvPicPr>
          <p:cNvPr id="19461" name="Picture 10" descr="revLogoSm"/>
          <p:cNvPicPr>
            <a:picLocks noChangeAspect="1" noChangeArrowheads="1"/>
          </p:cNvPicPr>
          <p:nvPr/>
        </p:nvPicPr>
        <p:blipFill>
          <a:blip r:embed="rId3" cstate="print"/>
          <a:srcRect/>
          <a:stretch>
            <a:fillRect/>
          </a:stretch>
        </p:blipFill>
        <p:spPr bwMode="auto">
          <a:xfrm>
            <a:off x="3352800" y="5486400"/>
            <a:ext cx="2673350" cy="1143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6781800" cy="1295400"/>
          </a:xfrm>
        </p:spPr>
        <p:txBody>
          <a:bodyPr/>
          <a:lstStyle/>
          <a:p>
            <a:r>
              <a:rPr sz="2500" smtClean="0">
                <a:effectLst>
                  <a:outerShdw blurRad="38100" dist="38100" dir="2700000" algn="tl">
                    <a:srgbClr val="C0C0C0"/>
                  </a:outerShdw>
                </a:effectLst>
                <a:latin typeface="Verdana" charset="0"/>
              </a:rPr>
              <a:t>What is the definition of “</a:t>
            </a:r>
            <a:r>
              <a:rPr sz="2500" i="1" smtClean="0">
                <a:effectLst>
                  <a:outerShdw blurRad="38100" dist="38100" dir="2700000" algn="tl">
                    <a:srgbClr val="C0C0C0"/>
                  </a:outerShdw>
                </a:effectLst>
                <a:latin typeface="Verdana" charset="0"/>
              </a:rPr>
              <a:t>competitive employment” </a:t>
            </a:r>
            <a:r>
              <a:rPr sz="2500" smtClean="0">
                <a:effectLst>
                  <a:outerShdw blurRad="38100" dist="38100" dir="2700000" algn="tl">
                    <a:srgbClr val="C0C0C0"/>
                  </a:outerShdw>
                </a:effectLst>
                <a:latin typeface="Verdana" charset="0"/>
              </a:rPr>
              <a:t>for the purposes of this collection</a:t>
            </a:r>
            <a:r>
              <a:rPr sz="2500" i="1" smtClean="0">
                <a:effectLst>
                  <a:outerShdw blurRad="38100" dist="38100" dir="2700000" algn="tl">
                    <a:srgbClr val="C0C0C0"/>
                  </a:outerShdw>
                </a:effectLst>
                <a:latin typeface="Verdana" charset="0"/>
              </a:rPr>
              <a:t>?</a:t>
            </a:r>
            <a:endParaRPr sz="2500" smtClean="0">
              <a:effectLst>
                <a:outerShdw blurRad="38100" dist="38100" dir="2700000" algn="tl">
                  <a:srgbClr val="C0C0C0"/>
                </a:outerShdw>
              </a:effectLst>
              <a:latin typeface="Verdana" charset="0"/>
            </a:endParaRPr>
          </a:p>
        </p:txBody>
      </p:sp>
      <p:sp>
        <p:nvSpPr>
          <p:cNvPr id="24579" name="Content Placeholder 2"/>
          <p:cNvSpPr>
            <a:spLocks noGrp="1"/>
          </p:cNvSpPr>
          <p:nvPr>
            <p:ph idx="1"/>
          </p:nvPr>
        </p:nvSpPr>
        <p:spPr>
          <a:xfrm>
            <a:off x="1600200" y="2438400"/>
            <a:ext cx="6477000" cy="3886200"/>
          </a:xfrm>
        </p:spPr>
        <p:txBody>
          <a:bodyPr/>
          <a:lstStyle/>
          <a:p>
            <a:pPr>
              <a:buFont typeface="Wingdings 2" charset="2"/>
              <a:buNone/>
            </a:pPr>
            <a:r>
              <a:rPr lang="en-US" sz="2400" smtClean="0">
                <a:latin typeface="Verdana" charset="0"/>
              </a:rPr>
              <a:t>“</a:t>
            </a:r>
            <a:r>
              <a:rPr lang="en-US" sz="2400" i="1" smtClean="0">
                <a:latin typeface="Verdana" charset="0"/>
              </a:rPr>
              <a:t>Competitive employment</a:t>
            </a:r>
            <a:r>
              <a:rPr lang="en-US" sz="2400" smtClean="0">
                <a:latin typeface="Verdana" charset="0"/>
              </a:rPr>
              <a:t>” means:</a:t>
            </a:r>
          </a:p>
          <a:p>
            <a:pPr lvl="1"/>
            <a:r>
              <a:rPr lang="en-US" sz="2400" smtClean="0">
                <a:solidFill>
                  <a:schemeClr val="tx1"/>
                </a:solidFill>
                <a:latin typeface="Verdana" charset="0"/>
              </a:rPr>
              <a:t>Work for pay </a:t>
            </a:r>
          </a:p>
          <a:p>
            <a:pPr lvl="1"/>
            <a:r>
              <a:rPr lang="en-US" sz="2400" smtClean="0">
                <a:solidFill>
                  <a:schemeClr val="tx1"/>
                </a:solidFill>
                <a:latin typeface="Verdana" charset="0"/>
              </a:rPr>
              <a:t>At or above the minimum wage</a:t>
            </a:r>
            <a:endParaRPr lang="en-US" sz="2400" b="1" smtClean="0">
              <a:solidFill>
                <a:schemeClr val="tx1"/>
              </a:solidFill>
              <a:latin typeface="Verdana" charset="0"/>
            </a:endParaRPr>
          </a:p>
          <a:p>
            <a:pPr lvl="1"/>
            <a:r>
              <a:rPr lang="en-US" sz="2400" smtClean="0">
                <a:solidFill>
                  <a:schemeClr val="tx1"/>
                </a:solidFill>
                <a:latin typeface="Verdana" charset="0"/>
              </a:rPr>
              <a:t>In a setting with others who are nondisabled</a:t>
            </a:r>
          </a:p>
          <a:p>
            <a:pPr lvl="1"/>
            <a:r>
              <a:rPr lang="en-US" sz="2400" smtClean="0">
                <a:solidFill>
                  <a:schemeClr val="tx1"/>
                </a:solidFill>
                <a:latin typeface="Verdana" charset="0"/>
              </a:rPr>
              <a:t>For a period of 20 hours a week</a:t>
            </a:r>
          </a:p>
          <a:p>
            <a:pPr lvl="1"/>
            <a:r>
              <a:rPr lang="en-US" sz="2400" smtClean="0">
                <a:solidFill>
                  <a:schemeClr val="tx1"/>
                </a:solidFill>
                <a:latin typeface="Verdana" charset="0"/>
              </a:rPr>
              <a:t>For at least 90 days at any time in the year since leaving high school.</a:t>
            </a:r>
          </a:p>
          <a:p>
            <a:pPr lvl="1"/>
            <a:r>
              <a:rPr lang="en-US" sz="2400" smtClean="0">
                <a:solidFill>
                  <a:schemeClr val="tx1"/>
                </a:solidFill>
                <a:latin typeface="Verdana" charset="0"/>
              </a:rPr>
              <a:t>This include military employment.</a:t>
            </a:r>
          </a:p>
          <a:p>
            <a:pPr lvl="1">
              <a:buFont typeface="Wingdings 2" charset="2"/>
              <a:buNone/>
            </a:pPr>
            <a:endParaRPr lang="en-US" sz="2600" smtClean="0">
              <a:latin typeface="Verdana" charset="0"/>
            </a:endParaRPr>
          </a:p>
        </p:txBody>
      </p:sp>
      <p:sp>
        <p:nvSpPr>
          <p:cNvPr id="56324" name="Slide Number Placeholder 3"/>
          <p:cNvSpPr>
            <a:spLocks noGrp="1"/>
          </p:cNvSpPr>
          <p:nvPr>
            <p:ph type="sldNum" sz="quarter" idx="12"/>
          </p:nvPr>
        </p:nvSpPr>
        <p:spPr bwMode="auto">
          <a:noFill/>
          <a:ln>
            <a:miter lim="800000"/>
            <a:headEnd/>
            <a:tailEnd/>
          </a:ln>
        </p:spPr>
        <p:txBody>
          <a:bodyPr/>
          <a:lstStyle/>
          <a:p>
            <a:fld id="{BD954BFA-BFD4-4038-BDA7-B9A7BD0C572A}" type="slidenum">
              <a:rPr lang="en-US"/>
              <a:pPr/>
              <a:t>20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fade">
                                      <p:cBhvr>
                                        <p:cTn id="12" dur="1000"/>
                                        <p:tgtEl>
                                          <p:spTgt spid="24579">
                                            <p:txEl>
                                              <p:pRg st="0" end="0"/>
                                            </p:txEl>
                                          </p:spTgt>
                                        </p:tgtEl>
                                      </p:cBhvr>
                                    </p:animEffect>
                                    <p:anim calcmode="lin" valueType="num">
                                      <p:cBhvr>
                                        <p:cTn id="13"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24579">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4579">
                                            <p:txEl>
                                              <p:pRg st="0" end="0"/>
                                            </p:txEl>
                                          </p:spTgt>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24579">
                                            <p:txEl>
                                              <p:pRg st="1" end="1"/>
                                            </p:txEl>
                                          </p:spTgt>
                                        </p:tgtEl>
                                        <p:attrNameLst>
                                          <p:attrName>style.visibility</p:attrName>
                                        </p:attrNameLst>
                                      </p:cBhvr>
                                      <p:to>
                                        <p:strVal val="visible"/>
                                      </p:to>
                                    </p:set>
                                    <p:animEffect transition="in" filter="fade">
                                      <p:cBhvr>
                                        <p:cTn id="18" dur="1000"/>
                                        <p:tgtEl>
                                          <p:spTgt spid="24579">
                                            <p:txEl>
                                              <p:pRg st="1" end="1"/>
                                            </p:txEl>
                                          </p:spTgt>
                                        </p:tgtEl>
                                      </p:cBhvr>
                                    </p:animEffect>
                                    <p:anim calcmode="lin" valueType="num">
                                      <p:cBhvr>
                                        <p:cTn id="19" dur="10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24579">
                                            <p:txEl>
                                              <p:pRg st="1" end="1"/>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4579">
                                            <p:txEl>
                                              <p:pRg st="1" end="1"/>
                                            </p:txEl>
                                          </p:spTgt>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24579">
                                            <p:txEl>
                                              <p:pRg st="2" end="2"/>
                                            </p:txEl>
                                          </p:spTgt>
                                        </p:tgtEl>
                                        <p:attrNameLst>
                                          <p:attrName>style.visibility</p:attrName>
                                        </p:attrNameLst>
                                      </p:cBhvr>
                                      <p:to>
                                        <p:strVal val="visible"/>
                                      </p:to>
                                    </p:set>
                                    <p:animEffect transition="in" filter="fade">
                                      <p:cBhvr>
                                        <p:cTn id="24" dur="1000"/>
                                        <p:tgtEl>
                                          <p:spTgt spid="24579">
                                            <p:txEl>
                                              <p:pRg st="2" end="2"/>
                                            </p:txEl>
                                          </p:spTgt>
                                        </p:tgtEl>
                                      </p:cBhvr>
                                    </p:animEffect>
                                    <p:anim calcmode="lin" valueType="num">
                                      <p:cBhvr>
                                        <p:cTn id="25"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24579">
                                            <p:txEl>
                                              <p:pRg st="2" end="2"/>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4579">
                                            <p:txEl>
                                              <p:pRg st="2" end="2"/>
                                            </p:txEl>
                                          </p:spTgt>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4579">
                                            <p:txEl>
                                              <p:pRg st="3" end="3"/>
                                            </p:txEl>
                                          </p:spTgt>
                                        </p:tgtEl>
                                        <p:attrNameLst>
                                          <p:attrName>style.visibility</p:attrName>
                                        </p:attrNameLst>
                                      </p:cBhvr>
                                      <p:to>
                                        <p:strVal val="visible"/>
                                      </p:to>
                                    </p:set>
                                    <p:animEffect transition="in" filter="fade">
                                      <p:cBhvr>
                                        <p:cTn id="30" dur="1000"/>
                                        <p:tgtEl>
                                          <p:spTgt spid="24579">
                                            <p:txEl>
                                              <p:pRg st="3" end="3"/>
                                            </p:txEl>
                                          </p:spTgt>
                                        </p:tgtEl>
                                      </p:cBhvr>
                                    </p:animEffect>
                                    <p:anim calcmode="lin" valueType="num">
                                      <p:cBhvr>
                                        <p:cTn id="31" dur="10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24579">
                                            <p:txEl>
                                              <p:pRg st="3" end="3"/>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4579">
                                            <p:txEl>
                                              <p:pRg st="3" end="3"/>
                                            </p:txEl>
                                          </p:spTgt>
                                        </p:tgtEl>
                                        <p:attrNameLst>
                                          <p:attrName>ppt_y</p:attrName>
                                        </p:attrNameLst>
                                      </p:cBhvr>
                                      <p:tavLst>
                                        <p:tav tm="0">
                                          <p:val>
                                            <p:strVal val="#ppt_y-.03"/>
                                          </p:val>
                                        </p:tav>
                                        <p:tav tm="100000">
                                          <p:val>
                                            <p:strVal val="#ppt_y"/>
                                          </p:val>
                                        </p:tav>
                                      </p:tavLst>
                                    </p:anim>
                                  </p:childTnLst>
                                </p:cTn>
                              </p:par>
                              <p:par>
                                <p:cTn id="34" presetID="37" presetClass="entr" presetSubtype="0" fill="hold" grpId="0" nodeType="withEffect">
                                  <p:stCondLst>
                                    <p:cond delay="0"/>
                                  </p:stCondLst>
                                  <p:childTnLst>
                                    <p:set>
                                      <p:cBhvr>
                                        <p:cTn id="35" dur="1" fill="hold">
                                          <p:stCondLst>
                                            <p:cond delay="0"/>
                                          </p:stCondLst>
                                        </p:cTn>
                                        <p:tgtEl>
                                          <p:spTgt spid="24579">
                                            <p:txEl>
                                              <p:pRg st="4" end="4"/>
                                            </p:txEl>
                                          </p:spTgt>
                                        </p:tgtEl>
                                        <p:attrNameLst>
                                          <p:attrName>style.visibility</p:attrName>
                                        </p:attrNameLst>
                                      </p:cBhvr>
                                      <p:to>
                                        <p:strVal val="visible"/>
                                      </p:to>
                                    </p:set>
                                    <p:animEffect transition="in" filter="fade">
                                      <p:cBhvr>
                                        <p:cTn id="36" dur="1000"/>
                                        <p:tgtEl>
                                          <p:spTgt spid="24579">
                                            <p:txEl>
                                              <p:pRg st="4" end="4"/>
                                            </p:txEl>
                                          </p:spTgt>
                                        </p:tgtEl>
                                      </p:cBhvr>
                                    </p:animEffect>
                                    <p:anim calcmode="lin" valueType="num">
                                      <p:cBhvr>
                                        <p:cTn id="37" dur="10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24579">
                                            <p:txEl>
                                              <p:pRg st="4" end="4"/>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24579">
                                            <p:txEl>
                                              <p:pRg st="4" end="4"/>
                                            </p:txEl>
                                          </p:spTgt>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24579">
                                            <p:txEl>
                                              <p:pRg st="5" end="5"/>
                                            </p:txEl>
                                          </p:spTgt>
                                        </p:tgtEl>
                                        <p:attrNameLst>
                                          <p:attrName>style.visibility</p:attrName>
                                        </p:attrNameLst>
                                      </p:cBhvr>
                                      <p:to>
                                        <p:strVal val="visible"/>
                                      </p:to>
                                    </p:set>
                                    <p:animEffect transition="in" filter="fade">
                                      <p:cBhvr>
                                        <p:cTn id="42" dur="1000"/>
                                        <p:tgtEl>
                                          <p:spTgt spid="24579">
                                            <p:txEl>
                                              <p:pRg st="5" end="5"/>
                                            </p:txEl>
                                          </p:spTgt>
                                        </p:tgtEl>
                                      </p:cBhvr>
                                    </p:animEffect>
                                    <p:anim calcmode="lin" valueType="num">
                                      <p:cBhvr>
                                        <p:cTn id="43" dur="10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24579">
                                            <p:txEl>
                                              <p:pRg st="5" end="5"/>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579">
                                            <p:txEl>
                                              <p:pRg st="5" end="5"/>
                                            </p:txEl>
                                          </p:spTgt>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24579">
                                            <p:txEl>
                                              <p:pRg st="6" end="6"/>
                                            </p:txEl>
                                          </p:spTgt>
                                        </p:tgtEl>
                                        <p:attrNameLst>
                                          <p:attrName>style.visibility</p:attrName>
                                        </p:attrNameLst>
                                      </p:cBhvr>
                                      <p:to>
                                        <p:strVal val="visible"/>
                                      </p:to>
                                    </p:set>
                                    <p:animEffect transition="in" filter="fade">
                                      <p:cBhvr>
                                        <p:cTn id="48" dur="1000"/>
                                        <p:tgtEl>
                                          <p:spTgt spid="24579">
                                            <p:txEl>
                                              <p:pRg st="6" end="6"/>
                                            </p:txEl>
                                          </p:spTgt>
                                        </p:tgtEl>
                                      </p:cBhvr>
                                    </p:animEffect>
                                    <p:anim calcmode="lin" valueType="num">
                                      <p:cBhvr>
                                        <p:cTn id="49" dur="1000" fill="hold"/>
                                        <p:tgtEl>
                                          <p:spTgt spid="24579">
                                            <p:txEl>
                                              <p:pRg st="6" end="6"/>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24579">
                                            <p:txEl>
                                              <p:pRg st="6" end="6"/>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24579">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579"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6858000" cy="1143000"/>
          </a:xfrm>
        </p:spPr>
        <p:txBody>
          <a:bodyPr/>
          <a:lstStyle/>
          <a:p>
            <a:r>
              <a:rPr sz="2500" smtClean="0">
                <a:effectLst>
                  <a:outerShdw blurRad="38100" dist="38100" dir="2700000" algn="tl">
                    <a:srgbClr val="C0C0C0"/>
                  </a:outerShdw>
                </a:effectLst>
                <a:latin typeface="Verdana" charset="0"/>
              </a:rPr>
              <a:t>What is the definition of “some </a:t>
            </a:r>
            <a:r>
              <a:rPr sz="2500" i="1" smtClean="0">
                <a:effectLst>
                  <a:outerShdw blurRad="38100" dist="38100" dir="2700000" algn="tl">
                    <a:srgbClr val="C0C0C0"/>
                  </a:outerShdw>
                </a:effectLst>
                <a:latin typeface="Verdana" charset="0"/>
              </a:rPr>
              <a:t>other employment” </a:t>
            </a:r>
            <a:r>
              <a:rPr sz="2500" smtClean="0">
                <a:effectLst>
                  <a:outerShdw blurRad="38100" dist="38100" dir="2700000" algn="tl">
                    <a:srgbClr val="C0C0C0"/>
                  </a:outerShdw>
                </a:effectLst>
                <a:latin typeface="Verdana" charset="0"/>
              </a:rPr>
              <a:t>for the purposes of this collection</a:t>
            </a:r>
            <a:r>
              <a:rPr sz="2500" i="1" smtClean="0">
                <a:effectLst>
                  <a:outerShdw blurRad="38100" dist="38100" dir="2700000" algn="tl">
                    <a:srgbClr val="C0C0C0"/>
                  </a:outerShdw>
                </a:effectLst>
                <a:latin typeface="Verdana" charset="0"/>
              </a:rPr>
              <a:t>?</a:t>
            </a:r>
            <a:endParaRPr sz="2500" smtClean="0">
              <a:effectLst>
                <a:outerShdw blurRad="38100" dist="38100" dir="2700000" algn="tl">
                  <a:srgbClr val="C0C0C0"/>
                </a:outerShdw>
              </a:effectLst>
              <a:latin typeface="Verdana" charset="0"/>
            </a:endParaRPr>
          </a:p>
        </p:txBody>
      </p:sp>
      <p:sp>
        <p:nvSpPr>
          <p:cNvPr id="24579" name="Content Placeholder 2"/>
          <p:cNvSpPr>
            <a:spLocks noGrp="1"/>
          </p:cNvSpPr>
          <p:nvPr>
            <p:ph idx="1"/>
          </p:nvPr>
        </p:nvSpPr>
        <p:spPr>
          <a:xfrm>
            <a:off x="1295400" y="2819400"/>
            <a:ext cx="7162800" cy="3124200"/>
          </a:xfrm>
        </p:spPr>
        <p:txBody>
          <a:bodyPr/>
          <a:lstStyle/>
          <a:p>
            <a:pPr>
              <a:spcBef>
                <a:spcPct val="0"/>
              </a:spcBef>
              <a:buFont typeface="Wingdings 2" charset="2"/>
              <a:buNone/>
            </a:pPr>
            <a:r>
              <a:rPr lang="en-US" sz="2400" smtClean="0">
                <a:latin typeface="Verdana" charset="0"/>
              </a:rPr>
              <a:t>“</a:t>
            </a:r>
            <a:r>
              <a:rPr lang="en-US" sz="2400" b="1" i="1" smtClean="0">
                <a:latin typeface="Verdana" charset="0"/>
              </a:rPr>
              <a:t>Some other employment</a:t>
            </a:r>
            <a:r>
              <a:rPr lang="en-US" sz="2400" smtClean="0">
                <a:latin typeface="Verdana" charset="0"/>
              </a:rPr>
              <a:t>” means:</a:t>
            </a:r>
          </a:p>
          <a:p>
            <a:pPr>
              <a:spcBef>
                <a:spcPct val="0"/>
              </a:spcBef>
              <a:buFont typeface="Wingdings 2" charset="2"/>
              <a:buNone/>
            </a:pPr>
            <a:endParaRPr lang="en-US" sz="1000" smtClean="0">
              <a:latin typeface="Verdana" charset="0"/>
            </a:endParaRPr>
          </a:p>
          <a:p>
            <a:pPr lvl="1">
              <a:spcBef>
                <a:spcPct val="0"/>
              </a:spcBef>
            </a:pPr>
            <a:r>
              <a:rPr lang="en-US" sz="2400" smtClean="0">
                <a:solidFill>
                  <a:schemeClr val="tx1"/>
                </a:solidFill>
                <a:latin typeface="Verdana" charset="0"/>
              </a:rPr>
              <a:t>Work for pay or self-employed.</a:t>
            </a:r>
          </a:p>
          <a:p>
            <a:pPr lvl="1">
              <a:spcBef>
                <a:spcPct val="0"/>
              </a:spcBef>
            </a:pPr>
            <a:endParaRPr lang="en-US" sz="1000" smtClean="0">
              <a:solidFill>
                <a:schemeClr val="tx1"/>
              </a:solidFill>
              <a:latin typeface="Verdana" charset="0"/>
            </a:endParaRPr>
          </a:p>
          <a:p>
            <a:pPr lvl="1">
              <a:spcBef>
                <a:spcPct val="0"/>
              </a:spcBef>
            </a:pPr>
            <a:r>
              <a:rPr lang="en-US" sz="2400" smtClean="0">
                <a:solidFill>
                  <a:schemeClr val="tx1"/>
                </a:solidFill>
                <a:latin typeface="Verdana" charset="0"/>
              </a:rPr>
              <a:t>For at least 90 days at any time in the year since leaving high school.</a:t>
            </a:r>
          </a:p>
          <a:p>
            <a:pPr lvl="1">
              <a:spcBef>
                <a:spcPct val="0"/>
              </a:spcBef>
            </a:pPr>
            <a:endParaRPr lang="en-US" sz="1000" smtClean="0">
              <a:solidFill>
                <a:schemeClr val="tx1"/>
              </a:solidFill>
              <a:latin typeface="Verdana" charset="0"/>
            </a:endParaRPr>
          </a:p>
          <a:p>
            <a:pPr lvl="1">
              <a:spcBef>
                <a:spcPct val="0"/>
              </a:spcBef>
            </a:pPr>
            <a:r>
              <a:rPr lang="en-US" sz="2400" smtClean="0">
                <a:solidFill>
                  <a:schemeClr val="tx1"/>
                </a:solidFill>
                <a:latin typeface="Verdana" charset="0"/>
              </a:rPr>
              <a:t>Includes working in a family business (e.g., farm, store, fishing, ranching, catering services, etc.).</a:t>
            </a:r>
          </a:p>
        </p:txBody>
      </p:sp>
      <p:sp>
        <p:nvSpPr>
          <p:cNvPr id="58372" name="Slide Number Placeholder 3"/>
          <p:cNvSpPr>
            <a:spLocks noGrp="1"/>
          </p:cNvSpPr>
          <p:nvPr>
            <p:ph type="sldNum" sz="quarter" idx="12"/>
          </p:nvPr>
        </p:nvSpPr>
        <p:spPr bwMode="auto">
          <a:noFill/>
          <a:ln>
            <a:miter lim="800000"/>
            <a:headEnd/>
            <a:tailEnd/>
          </a:ln>
        </p:spPr>
        <p:txBody>
          <a:bodyPr/>
          <a:lstStyle/>
          <a:p>
            <a:fld id="{7FF7E6A7-FF0C-4F61-8380-81BDA875EB81}" type="slidenum">
              <a:rPr lang="en-US"/>
              <a:pPr/>
              <a:t>21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fade">
                                      <p:cBhvr>
                                        <p:cTn id="12" dur="1000"/>
                                        <p:tgtEl>
                                          <p:spTgt spid="24579">
                                            <p:txEl>
                                              <p:pRg st="0" end="0"/>
                                            </p:txEl>
                                          </p:spTgt>
                                        </p:tgtEl>
                                      </p:cBhvr>
                                    </p:animEffect>
                                    <p:anim calcmode="lin" valueType="num">
                                      <p:cBhvr>
                                        <p:cTn id="13"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24579">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4579">
                                            <p:txEl>
                                              <p:pRg st="0" end="0"/>
                                            </p:txEl>
                                          </p:spTgt>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24579">
                                            <p:txEl>
                                              <p:pRg st="2" end="2"/>
                                            </p:txEl>
                                          </p:spTgt>
                                        </p:tgtEl>
                                        <p:attrNameLst>
                                          <p:attrName>style.visibility</p:attrName>
                                        </p:attrNameLst>
                                      </p:cBhvr>
                                      <p:to>
                                        <p:strVal val="visible"/>
                                      </p:to>
                                    </p:set>
                                    <p:animEffect transition="in" filter="fade">
                                      <p:cBhvr>
                                        <p:cTn id="18" dur="1000"/>
                                        <p:tgtEl>
                                          <p:spTgt spid="24579">
                                            <p:txEl>
                                              <p:pRg st="2" end="2"/>
                                            </p:txEl>
                                          </p:spTgt>
                                        </p:tgtEl>
                                      </p:cBhvr>
                                    </p:animEffect>
                                    <p:anim calcmode="lin" valueType="num">
                                      <p:cBhvr>
                                        <p:cTn id="19"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24579">
                                            <p:txEl>
                                              <p:pRg st="2" end="2"/>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4579">
                                            <p:txEl>
                                              <p:pRg st="2" end="2"/>
                                            </p:txEl>
                                          </p:spTgt>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24579">
                                            <p:txEl>
                                              <p:pRg st="4" end="4"/>
                                            </p:txEl>
                                          </p:spTgt>
                                        </p:tgtEl>
                                        <p:attrNameLst>
                                          <p:attrName>style.visibility</p:attrName>
                                        </p:attrNameLst>
                                      </p:cBhvr>
                                      <p:to>
                                        <p:strVal val="visible"/>
                                      </p:to>
                                    </p:set>
                                    <p:animEffect transition="in" filter="fade">
                                      <p:cBhvr>
                                        <p:cTn id="24" dur="1000"/>
                                        <p:tgtEl>
                                          <p:spTgt spid="24579">
                                            <p:txEl>
                                              <p:pRg st="4" end="4"/>
                                            </p:txEl>
                                          </p:spTgt>
                                        </p:tgtEl>
                                      </p:cBhvr>
                                    </p:animEffect>
                                    <p:anim calcmode="lin" valueType="num">
                                      <p:cBhvr>
                                        <p:cTn id="25" dur="10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24579">
                                            <p:txEl>
                                              <p:pRg st="4" end="4"/>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4579">
                                            <p:txEl>
                                              <p:pRg st="4" end="4"/>
                                            </p:txEl>
                                          </p:spTgt>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4579">
                                            <p:txEl>
                                              <p:pRg st="6" end="6"/>
                                            </p:txEl>
                                          </p:spTgt>
                                        </p:tgtEl>
                                        <p:attrNameLst>
                                          <p:attrName>style.visibility</p:attrName>
                                        </p:attrNameLst>
                                      </p:cBhvr>
                                      <p:to>
                                        <p:strVal val="visible"/>
                                      </p:to>
                                    </p:set>
                                    <p:animEffect transition="in" filter="fade">
                                      <p:cBhvr>
                                        <p:cTn id="30" dur="1000"/>
                                        <p:tgtEl>
                                          <p:spTgt spid="24579">
                                            <p:txEl>
                                              <p:pRg st="6" end="6"/>
                                            </p:txEl>
                                          </p:spTgt>
                                        </p:tgtEl>
                                      </p:cBhvr>
                                    </p:animEffect>
                                    <p:anim calcmode="lin" valueType="num">
                                      <p:cBhvr>
                                        <p:cTn id="31" dur="1000" fill="hold"/>
                                        <p:tgtEl>
                                          <p:spTgt spid="24579">
                                            <p:txEl>
                                              <p:pRg st="6" end="6"/>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24579">
                                            <p:txEl>
                                              <p:pRg st="6" end="6"/>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4579">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579"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315200" cy="2057400"/>
          </a:xfrm>
        </p:spPr>
        <p:txBody>
          <a:bodyPr/>
          <a:lstStyle/>
          <a:p>
            <a:r>
              <a:rPr sz="2500" smtClean="0">
                <a:effectLst>
                  <a:outerShdw blurRad="38100" dist="38100" dir="2700000" algn="tl">
                    <a:srgbClr val="C0C0C0"/>
                  </a:outerShdw>
                </a:effectLst>
                <a:latin typeface="Verdana" charset="0"/>
              </a:rPr>
              <a:t>Q-11: In the definitions for both "competitive employment' and </a:t>
            </a:r>
            <a:br>
              <a:rPr sz="2500" smtClean="0">
                <a:effectLst>
                  <a:outerShdw blurRad="38100" dist="38100" dir="2700000" algn="tl">
                    <a:srgbClr val="C0C0C0"/>
                  </a:outerShdw>
                </a:effectLst>
                <a:latin typeface="Verdana" charset="0"/>
              </a:rPr>
            </a:br>
            <a:r>
              <a:rPr sz="2500" smtClean="0">
                <a:effectLst>
                  <a:outerShdw blurRad="38100" dist="38100" dir="2700000" algn="tl">
                    <a:srgbClr val="C0C0C0"/>
                  </a:outerShdw>
                </a:effectLst>
                <a:latin typeface="Verdana" charset="0"/>
              </a:rPr>
              <a:t>"some other employment", what does </a:t>
            </a:r>
            <a:r>
              <a:rPr sz="2500" i="1" smtClean="0">
                <a:effectLst>
                  <a:outerShdw blurRad="38100" dist="38100" dir="2700000" algn="tl">
                    <a:srgbClr val="C0C0C0"/>
                  </a:outerShdw>
                </a:effectLst>
                <a:latin typeface="Verdana" charset="0"/>
              </a:rPr>
              <a:t>"at least 90 days at any time since leaving high school" </a:t>
            </a:r>
            <a:r>
              <a:rPr sz="2500" smtClean="0">
                <a:effectLst>
                  <a:outerShdw blurRad="38100" dist="38100" dir="2700000" algn="tl">
                    <a:srgbClr val="C0C0C0"/>
                  </a:outerShdw>
                </a:effectLst>
                <a:latin typeface="Verdana" charset="0"/>
              </a:rPr>
              <a:t>mean?</a:t>
            </a:r>
          </a:p>
        </p:txBody>
      </p:sp>
      <p:sp>
        <p:nvSpPr>
          <p:cNvPr id="60419" name="Content Placeholder 2"/>
          <p:cNvSpPr>
            <a:spLocks noGrp="1"/>
          </p:cNvSpPr>
          <p:nvPr>
            <p:ph idx="1"/>
          </p:nvPr>
        </p:nvSpPr>
        <p:spPr>
          <a:xfrm>
            <a:off x="1371600" y="3200400"/>
            <a:ext cx="6858000" cy="3048000"/>
          </a:xfrm>
        </p:spPr>
        <p:txBody>
          <a:bodyPr/>
          <a:lstStyle/>
          <a:p>
            <a:pPr>
              <a:spcBef>
                <a:spcPct val="0"/>
              </a:spcBef>
              <a:buFont typeface="Wingdings 2" charset="2"/>
              <a:buNone/>
            </a:pPr>
            <a:r>
              <a:rPr lang="en-US" sz="2400" b="1" smtClean="0">
                <a:latin typeface="Verdana" charset="0"/>
              </a:rPr>
              <a:t>“90 days” </a:t>
            </a:r>
            <a:r>
              <a:rPr lang="en-US" sz="2400" smtClean="0">
                <a:latin typeface="Verdana" charset="0"/>
              </a:rPr>
              <a:t>means:</a:t>
            </a:r>
          </a:p>
          <a:p>
            <a:pPr>
              <a:spcBef>
                <a:spcPct val="0"/>
              </a:spcBef>
              <a:buFont typeface="Wingdings 2" charset="2"/>
              <a:buNone/>
            </a:pPr>
            <a:endParaRPr lang="en-US" sz="1000" smtClean="0">
              <a:latin typeface="Verdana" charset="0"/>
            </a:endParaRPr>
          </a:p>
          <a:p>
            <a:pPr>
              <a:spcBef>
                <a:spcPct val="0"/>
              </a:spcBef>
              <a:buClrTx/>
              <a:buFont typeface="Wingdings 2" charset="2"/>
              <a:buNone/>
            </a:pPr>
            <a:r>
              <a:rPr lang="en-US" sz="2400" smtClean="0">
                <a:solidFill>
                  <a:srgbClr val="000000"/>
                </a:solidFill>
                <a:latin typeface="Verdana" charset="0"/>
              </a:rPr>
              <a:t>Either </a:t>
            </a:r>
            <a:r>
              <a:rPr lang="en-US" sz="2400" smtClean="0">
                <a:latin typeface="Verdana" charset="0"/>
              </a:rPr>
              <a:t>90 </a:t>
            </a:r>
            <a:r>
              <a:rPr lang="en-US" sz="2400" b="1" i="1" smtClean="0">
                <a:latin typeface="Verdana" charset="0"/>
              </a:rPr>
              <a:t>cumulative</a:t>
            </a:r>
            <a:r>
              <a:rPr lang="en-US" sz="2400" smtClean="0">
                <a:latin typeface="Verdana" charset="0"/>
              </a:rPr>
              <a:t> days or 3 months of continuous work at an average of 20 hours per week at any time in the year since leaving high school.</a:t>
            </a:r>
          </a:p>
          <a:p>
            <a:pPr>
              <a:spcBef>
                <a:spcPct val="0"/>
              </a:spcBef>
              <a:buClrTx/>
              <a:buFont typeface="Wingdings 2" charset="2"/>
              <a:buNone/>
            </a:pPr>
            <a:endParaRPr lang="en-US" sz="1000" smtClean="0">
              <a:latin typeface="Verdana" charset="0"/>
            </a:endParaRPr>
          </a:p>
          <a:p>
            <a:pPr lvl="1">
              <a:spcBef>
                <a:spcPct val="0"/>
              </a:spcBef>
              <a:buClr>
                <a:schemeClr val="tx1"/>
              </a:buClr>
              <a:buFont typeface="Wingdings" charset="2"/>
              <a:buChar char="§"/>
            </a:pPr>
            <a:r>
              <a:rPr lang="en-US" sz="2400" smtClean="0">
                <a:solidFill>
                  <a:schemeClr val="tx1"/>
                </a:solidFill>
                <a:latin typeface="Verdana" charset="0"/>
              </a:rPr>
              <a:t>The days need not be consecutive</a:t>
            </a:r>
          </a:p>
          <a:p>
            <a:pPr lvl="1">
              <a:spcBef>
                <a:spcPct val="0"/>
              </a:spcBef>
              <a:buClr>
                <a:schemeClr val="tx1"/>
              </a:buClr>
              <a:buFont typeface="Wingdings" charset="2"/>
              <a:buChar char="§"/>
            </a:pPr>
            <a:r>
              <a:rPr lang="en-US" sz="2400" smtClean="0">
                <a:solidFill>
                  <a:schemeClr val="tx1"/>
                </a:solidFill>
                <a:latin typeface="Verdana" charset="0"/>
              </a:rPr>
              <a:t>May include more than one job</a:t>
            </a:r>
          </a:p>
          <a:p>
            <a:pPr algn="ctr">
              <a:buFont typeface="Wingdings 2" charset="2"/>
              <a:buNone/>
            </a:pPr>
            <a:endParaRPr lang="en-US" smtClean="0">
              <a:latin typeface="Verdana" charset="0"/>
            </a:endParaRPr>
          </a:p>
        </p:txBody>
      </p:sp>
      <p:sp>
        <p:nvSpPr>
          <p:cNvPr id="60420" name="Slide Number Placeholder 3"/>
          <p:cNvSpPr>
            <a:spLocks noGrp="1"/>
          </p:cNvSpPr>
          <p:nvPr>
            <p:ph type="sldNum" sz="quarter" idx="12"/>
          </p:nvPr>
        </p:nvSpPr>
        <p:spPr bwMode="auto">
          <a:noFill/>
          <a:ln>
            <a:miter lim="800000"/>
            <a:headEnd/>
            <a:tailEnd/>
          </a:ln>
        </p:spPr>
        <p:txBody>
          <a:bodyPr/>
          <a:lstStyle/>
          <a:p>
            <a:fld id="{25C371F4-561E-4CCA-9878-865C16662D2D}" type="slidenum">
              <a:rPr lang="en-US"/>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990600"/>
            <a:ext cx="5638800" cy="838200"/>
          </a:xfrm>
        </p:spPr>
        <p:txBody>
          <a:bodyPr/>
          <a:lstStyle/>
          <a:p>
            <a:pPr>
              <a:defRPr/>
            </a:pPr>
            <a:r>
              <a:rPr sz="2500" smtClean="0">
                <a:effectLst>
                  <a:outerShdw blurRad="38100" dist="38100" dir="2700000" algn="tl">
                    <a:srgbClr val="C0C0C0"/>
                  </a:outerShdw>
                </a:effectLst>
                <a:latin typeface="Verdana" charset="0"/>
              </a:rPr>
              <a:t>Q-12: What does </a:t>
            </a:r>
            <a:br>
              <a:rPr sz="2500" smtClean="0">
                <a:effectLst>
                  <a:outerShdw blurRad="38100" dist="38100" dir="2700000" algn="tl">
                    <a:srgbClr val="C0C0C0"/>
                  </a:outerShdw>
                </a:effectLst>
                <a:latin typeface="Verdana" charset="0"/>
              </a:rPr>
            </a:br>
            <a:r>
              <a:rPr sz="2500" i="1" smtClean="0">
                <a:effectLst>
                  <a:outerShdw blurRad="38100" dist="38100" dir="2700000" algn="tl">
                    <a:srgbClr val="C0C0C0"/>
                  </a:outerShdw>
                </a:effectLst>
                <a:latin typeface="Verdana" charset="0"/>
              </a:rPr>
              <a:t>"20 hours a week" </a:t>
            </a:r>
            <a:r>
              <a:rPr sz="2500" smtClean="0">
                <a:effectLst>
                  <a:outerShdw blurRad="38100" dist="38100" dir="2700000" algn="tl">
                    <a:srgbClr val="C0C0C0"/>
                  </a:outerShdw>
                </a:effectLst>
                <a:latin typeface="Verdana" charset="0"/>
              </a:rPr>
              <a:t>mean? </a:t>
            </a:r>
          </a:p>
        </p:txBody>
      </p:sp>
      <p:sp>
        <p:nvSpPr>
          <p:cNvPr id="62467" name="Content Placeholder 2"/>
          <p:cNvSpPr>
            <a:spLocks noGrp="1"/>
          </p:cNvSpPr>
          <p:nvPr>
            <p:ph idx="1"/>
          </p:nvPr>
        </p:nvSpPr>
        <p:spPr>
          <a:xfrm>
            <a:off x="533400" y="3276600"/>
            <a:ext cx="8534400" cy="2133600"/>
          </a:xfrm>
        </p:spPr>
        <p:txBody>
          <a:bodyPr/>
          <a:lstStyle/>
          <a:p>
            <a:pPr marL="0" indent="0" algn="ctr">
              <a:spcBef>
                <a:spcPct val="0"/>
              </a:spcBef>
              <a:buFont typeface="Wingdings 2" charset="2"/>
              <a:buNone/>
            </a:pPr>
            <a:r>
              <a:rPr lang="en-US" sz="2400" b="1" i="1" smtClean="0">
                <a:latin typeface="Verdana" charset="0"/>
              </a:rPr>
              <a:t>“20 hours a week” </a:t>
            </a:r>
            <a:r>
              <a:rPr lang="en-US" sz="2400" smtClean="0">
                <a:latin typeface="Verdana" charset="0"/>
              </a:rPr>
              <a:t>includes:</a:t>
            </a:r>
          </a:p>
          <a:p>
            <a:pPr marL="0" indent="0" algn="ctr">
              <a:spcBef>
                <a:spcPct val="0"/>
              </a:spcBef>
              <a:buFont typeface="Wingdings 2" charset="2"/>
              <a:buNone/>
            </a:pPr>
            <a:endParaRPr lang="en-US" sz="1000" smtClean="0">
              <a:latin typeface="Verdana" charset="0"/>
            </a:endParaRPr>
          </a:p>
          <a:p>
            <a:pPr marL="0" lvl="1" indent="0">
              <a:spcBef>
                <a:spcPct val="0"/>
              </a:spcBef>
              <a:buFont typeface="Wingdings 2" charset="2"/>
              <a:buNone/>
            </a:pPr>
            <a:r>
              <a:rPr lang="en-US" sz="2400" smtClean="0">
                <a:solidFill>
                  <a:schemeClr val="tx1"/>
                </a:solidFill>
                <a:latin typeface="Verdana" charset="0"/>
              </a:rPr>
              <a:t>At least 20 hours a week for 90 cumulative days</a:t>
            </a:r>
          </a:p>
          <a:p>
            <a:pPr marL="0" lvl="1" indent="0">
              <a:spcBef>
                <a:spcPct val="0"/>
              </a:spcBef>
              <a:buFont typeface="Wingdings 2" charset="2"/>
              <a:buNone/>
            </a:pPr>
            <a:endParaRPr lang="en-US" sz="1000" smtClean="0">
              <a:solidFill>
                <a:schemeClr val="tx1"/>
              </a:solidFill>
              <a:latin typeface="Verdana" charset="0"/>
            </a:endParaRPr>
          </a:p>
          <a:p>
            <a:pPr marL="0" lvl="1" indent="0">
              <a:spcBef>
                <a:spcPct val="0"/>
              </a:spcBef>
              <a:buFont typeface="Wingdings 2" charset="2"/>
              <a:buNone/>
            </a:pPr>
            <a:r>
              <a:rPr lang="en-US" sz="2400" smtClean="0">
                <a:solidFill>
                  <a:schemeClr val="tx1"/>
                </a:solidFill>
                <a:latin typeface="Verdana" charset="0"/>
              </a:rPr>
              <a:t>20 hours or more a week for 90 cumulative days</a:t>
            </a:r>
            <a:endParaRPr lang="en-US" sz="2400" i="1" smtClean="0">
              <a:latin typeface="Verdana" charset="0"/>
            </a:endParaRPr>
          </a:p>
          <a:p>
            <a:pPr marL="0" lvl="1" indent="0">
              <a:spcBef>
                <a:spcPct val="0"/>
              </a:spcBef>
              <a:buFont typeface="Wingdings 2" charset="2"/>
              <a:buNone/>
            </a:pPr>
            <a:endParaRPr lang="en-US" sz="1000" smtClean="0">
              <a:solidFill>
                <a:schemeClr val="tx1"/>
              </a:solidFill>
              <a:latin typeface="Verdana" charset="0"/>
            </a:endParaRPr>
          </a:p>
          <a:p>
            <a:pPr marL="0" lvl="1" indent="0">
              <a:spcBef>
                <a:spcPct val="0"/>
              </a:spcBef>
              <a:buFont typeface="Wingdings 2" charset="2"/>
              <a:buNone/>
            </a:pPr>
            <a:r>
              <a:rPr lang="en-US" sz="2400" smtClean="0">
                <a:solidFill>
                  <a:schemeClr val="tx1"/>
                </a:solidFill>
                <a:latin typeface="Verdana" charset="0"/>
              </a:rPr>
              <a:t>An average of 20 hours a week for 90 cumulative days</a:t>
            </a:r>
          </a:p>
        </p:txBody>
      </p:sp>
      <p:sp>
        <p:nvSpPr>
          <p:cNvPr id="62468" name="Slide Number Placeholder 3"/>
          <p:cNvSpPr>
            <a:spLocks noGrp="1"/>
          </p:cNvSpPr>
          <p:nvPr>
            <p:ph type="sldNum" sz="quarter" idx="12"/>
          </p:nvPr>
        </p:nvSpPr>
        <p:spPr bwMode="auto">
          <a:noFill/>
          <a:ln>
            <a:miter lim="800000"/>
            <a:headEnd/>
            <a:tailEnd/>
          </a:ln>
        </p:spPr>
        <p:txBody>
          <a:bodyPr/>
          <a:lstStyle/>
          <a:p>
            <a:fld id="{16566A9D-7236-40C3-8ACA-85F4B5F2A126}" type="slidenum">
              <a:rPr lang="en-US"/>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6553200" cy="914400"/>
          </a:xfrm>
        </p:spPr>
        <p:txBody>
          <a:bodyPr/>
          <a:lstStyle/>
          <a:p>
            <a:r>
              <a:rPr sz="2500" smtClean="0">
                <a:solidFill>
                  <a:srgbClr val="C00000"/>
                </a:solidFill>
                <a:effectLst>
                  <a:outerShdw blurRad="38100" dist="38100" dir="2700000" algn="tl">
                    <a:srgbClr val="C0C0C0"/>
                  </a:outerShdw>
                </a:effectLst>
                <a:latin typeface="Verdana" charset="0"/>
              </a:rPr>
              <a:t>Q-10: How should ‘stay at home parents’ be counted? </a:t>
            </a:r>
          </a:p>
        </p:txBody>
      </p:sp>
      <p:sp>
        <p:nvSpPr>
          <p:cNvPr id="64515" name="Content Placeholder 2"/>
          <p:cNvSpPr>
            <a:spLocks noGrp="1"/>
          </p:cNvSpPr>
          <p:nvPr>
            <p:ph idx="1"/>
          </p:nvPr>
        </p:nvSpPr>
        <p:spPr>
          <a:xfrm>
            <a:off x="762000" y="3124200"/>
            <a:ext cx="7391400" cy="2895600"/>
          </a:xfrm>
        </p:spPr>
        <p:txBody>
          <a:bodyPr/>
          <a:lstStyle/>
          <a:p>
            <a:pPr marL="0" indent="0" algn="ctr">
              <a:spcBef>
                <a:spcPct val="0"/>
              </a:spcBef>
              <a:buFont typeface="Wingdings 2" charset="2"/>
              <a:buNone/>
            </a:pPr>
            <a:endParaRPr lang="en-US" sz="1200" smtClean="0">
              <a:latin typeface="Verdana" charset="0"/>
            </a:endParaRPr>
          </a:p>
          <a:p>
            <a:pPr marL="0" indent="0" algn="ctr">
              <a:spcBef>
                <a:spcPct val="0"/>
              </a:spcBef>
              <a:buFont typeface="Wingdings 2" charset="2"/>
              <a:buNone/>
            </a:pPr>
            <a:r>
              <a:rPr lang="en-US" sz="2400" smtClean="0">
                <a:solidFill>
                  <a:srgbClr val="C00000"/>
                </a:solidFill>
                <a:latin typeface="Verdana" charset="0"/>
              </a:rPr>
              <a:t>Stay at home parents would be counted as “not engaged” for the SPP/APR.</a:t>
            </a:r>
          </a:p>
          <a:p>
            <a:pPr marL="0" indent="0" algn="ctr">
              <a:spcBef>
                <a:spcPct val="0"/>
              </a:spcBef>
              <a:buFont typeface="Wingdings 2" charset="2"/>
              <a:buNone/>
            </a:pPr>
            <a:endParaRPr lang="en-US" sz="2400" smtClean="0">
              <a:solidFill>
                <a:srgbClr val="C00000"/>
              </a:solidFill>
              <a:latin typeface="Verdana" charset="0"/>
            </a:endParaRPr>
          </a:p>
          <a:p>
            <a:pPr marL="0" indent="0" algn="ctr">
              <a:spcBef>
                <a:spcPct val="0"/>
              </a:spcBef>
              <a:buFont typeface="Wingdings 2" charset="2"/>
              <a:buNone/>
            </a:pPr>
            <a:r>
              <a:rPr lang="en-US" sz="2400" smtClean="0">
                <a:solidFill>
                  <a:srgbClr val="C00000"/>
                </a:solidFill>
                <a:latin typeface="Verdana" charset="0"/>
              </a:rPr>
              <a:t> However, a State may choose to collect these data and report such a category if stakeholders deem this useful to system or program improvement.</a:t>
            </a:r>
          </a:p>
          <a:p>
            <a:pPr marL="342900" lvl="1" indent="-615950" algn="ctr">
              <a:spcBef>
                <a:spcPct val="0"/>
              </a:spcBef>
              <a:buClr>
                <a:srgbClr val="CCB462"/>
              </a:buClr>
              <a:buSzPct val="80000"/>
              <a:buFont typeface="Wingdings 2" charset="2"/>
              <a:buNone/>
            </a:pPr>
            <a:endParaRPr lang="en-US" sz="2400" smtClean="0">
              <a:solidFill>
                <a:srgbClr val="C00000"/>
              </a:solidFill>
              <a:latin typeface="Verdana" charset="0"/>
            </a:endParaRPr>
          </a:p>
          <a:p>
            <a:pPr marL="342900" lvl="1" indent="-615950" algn="ctr">
              <a:spcBef>
                <a:spcPct val="0"/>
              </a:spcBef>
              <a:buClr>
                <a:srgbClr val="CCB462"/>
              </a:buClr>
              <a:buSzPct val="80000"/>
              <a:buFont typeface="Wingdings 2" charset="2"/>
              <a:buNone/>
            </a:pPr>
            <a:r>
              <a:rPr lang="en-US" sz="2400" smtClean="0">
                <a:solidFill>
                  <a:srgbClr val="C00000"/>
                </a:solidFill>
                <a:latin typeface="Verdana" charset="0"/>
              </a:rPr>
              <a:t> </a:t>
            </a:r>
          </a:p>
        </p:txBody>
      </p:sp>
      <p:sp>
        <p:nvSpPr>
          <p:cNvPr id="64516" name="Slide Number Placeholder 3"/>
          <p:cNvSpPr>
            <a:spLocks noGrp="1"/>
          </p:cNvSpPr>
          <p:nvPr>
            <p:ph type="sldNum" sz="quarter" idx="12"/>
          </p:nvPr>
        </p:nvSpPr>
        <p:spPr bwMode="auto">
          <a:noFill/>
          <a:ln>
            <a:miter lim="800000"/>
            <a:headEnd/>
            <a:tailEnd/>
          </a:ln>
        </p:spPr>
        <p:txBody>
          <a:bodyPr/>
          <a:lstStyle/>
          <a:p>
            <a:fld id="{40BDCD59-F336-4C62-89BF-E0513D09FF56}" type="slidenum">
              <a:rPr lang="en-US"/>
              <a:pPr/>
              <a:t>24</a:t>
            </a:fld>
            <a:endParaRPr lang="en-US"/>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6705600" cy="1295400"/>
          </a:xfrm>
        </p:spPr>
        <p:txBody>
          <a:bodyPr/>
          <a:lstStyle/>
          <a:p>
            <a:pPr>
              <a:defRPr/>
            </a:pPr>
            <a:r>
              <a:rPr sz="2500">
                <a:effectLst>
                  <a:outerShdw blurRad="38100" dist="38100" dir="2700000" algn="tl">
                    <a:srgbClr val="DDDDDD"/>
                  </a:outerShdw>
                </a:effectLst>
                <a:latin typeface="Verdana" charset="0"/>
              </a:rPr>
              <a:t>Q-15: Can a state choose to NOT include "military" as competitive employment?</a:t>
            </a:r>
            <a:r>
              <a:rPr sz="2800">
                <a:effectLst>
                  <a:outerShdw blurRad="38100" dist="38100" dir="2700000" algn="tl">
                    <a:srgbClr val="DDDDDD"/>
                  </a:outerShdw>
                </a:effectLst>
                <a:latin typeface="Verdana" charset="0"/>
              </a:rPr>
              <a:t> </a:t>
            </a:r>
          </a:p>
        </p:txBody>
      </p:sp>
      <p:sp>
        <p:nvSpPr>
          <p:cNvPr id="66563" name="Content Placeholder 2"/>
          <p:cNvSpPr>
            <a:spLocks noGrp="1"/>
          </p:cNvSpPr>
          <p:nvPr>
            <p:ph idx="1"/>
          </p:nvPr>
        </p:nvSpPr>
        <p:spPr>
          <a:xfrm>
            <a:off x="990600" y="5105400"/>
            <a:ext cx="7467600" cy="457200"/>
          </a:xfrm>
        </p:spPr>
        <p:txBody>
          <a:bodyPr/>
          <a:lstStyle/>
          <a:p>
            <a:pPr marL="0" indent="0">
              <a:buFont typeface="Wingdings 2" charset="2"/>
              <a:buNone/>
            </a:pPr>
            <a:r>
              <a:rPr lang="en-US" sz="2400" smtClean="0">
                <a:latin typeface="Verdana" charset="0"/>
              </a:rPr>
              <a:t>Military is defined as competitive employment.</a:t>
            </a:r>
          </a:p>
          <a:p>
            <a:pPr marL="0" indent="0" algn="ctr">
              <a:buFont typeface="Wingdings 2" charset="2"/>
              <a:buNone/>
            </a:pPr>
            <a:endParaRPr lang="en-US" smtClean="0">
              <a:latin typeface="Verdana" charset="0"/>
            </a:endParaRPr>
          </a:p>
          <a:p>
            <a:pPr marL="0" indent="0" algn="ctr">
              <a:buFont typeface="Wingdings 2" charset="2"/>
              <a:buNone/>
            </a:pPr>
            <a:endParaRPr lang="en-US" smtClean="0">
              <a:latin typeface="Verdana" charset="0"/>
            </a:endParaRPr>
          </a:p>
        </p:txBody>
      </p:sp>
      <p:sp>
        <p:nvSpPr>
          <p:cNvPr id="66564" name="Slide Number Placeholder 3"/>
          <p:cNvSpPr>
            <a:spLocks noGrp="1"/>
          </p:cNvSpPr>
          <p:nvPr>
            <p:ph type="sldNum" sz="quarter" idx="12"/>
          </p:nvPr>
        </p:nvSpPr>
        <p:spPr bwMode="auto">
          <a:noFill/>
          <a:ln>
            <a:miter lim="800000"/>
            <a:headEnd/>
            <a:tailEnd/>
          </a:ln>
        </p:spPr>
        <p:txBody>
          <a:bodyPr/>
          <a:lstStyle/>
          <a:p>
            <a:fld id="{0508B0D2-31C9-495F-A5FB-0019873CDCF4}" type="slidenum">
              <a:rPr lang="en-US"/>
              <a:pPr/>
              <a:t>25</a:t>
            </a:fld>
            <a:endParaRPr lang="en-US"/>
          </a:p>
        </p:txBody>
      </p:sp>
      <p:sp>
        <p:nvSpPr>
          <p:cNvPr id="5" name="TextBox 4"/>
          <p:cNvSpPr txBox="1"/>
          <p:nvPr/>
        </p:nvSpPr>
        <p:spPr>
          <a:xfrm>
            <a:off x="3352800" y="3235325"/>
            <a:ext cx="2057400" cy="1108075"/>
          </a:xfrm>
          <a:prstGeom prst="rect">
            <a:avLst/>
          </a:prstGeom>
          <a:solidFill>
            <a:schemeClr val="bg2">
              <a:lumMod val="50000"/>
            </a:schemeClr>
          </a:solidFill>
          <a:ln>
            <a:solidFill>
              <a:schemeClr val="accent1"/>
            </a:solidFill>
          </a:ln>
        </p:spPr>
        <p:txBody>
          <a:bodyPr>
            <a:spAutoFit/>
          </a:bodyPr>
          <a:lstStyle/>
          <a:p>
            <a:pPr algn="ctr">
              <a:defRPr/>
            </a:pPr>
            <a:r>
              <a:rPr lang="en-US" sz="6600" b="1" dirty="0">
                <a:solidFill>
                  <a:schemeClr val="bg1"/>
                </a:solidFill>
                <a:cs typeface="ＭＳ Ｐゴシック" charset="-128"/>
              </a:rPr>
              <a:t>NO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543800" cy="1447800"/>
          </a:xfrm>
        </p:spPr>
        <p:txBody>
          <a:bodyPr/>
          <a:lstStyle/>
          <a:p>
            <a:r>
              <a:rPr sz="2500" smtClean="0">
                <a:effectLst>
                  <a:outerShdw blurRad="38100" dist="38100" dir="2700000" algn="tl">
                    <a:srgbClr val="C0C0C0"/>
                  </a:outerShdw>
                </a:effectLst>
                <a:latin typeface="Verdana" charset="0"/>
              </a:rPr>
              <a:t>Q-16: Under "</a:t>
            </a:r>
            <a:r>
              <a:rPr sz="2500" i="1" smtClean="0">
                <a:effectLst>
                  <a:outerShdw blurRad="38100" dist="38100" dir="2700000" algn="tl">
                    <a:srgbClr val="C0C0C0"/>
                  </a:outerShdw>
                </a:effectLst>
                <a:latin typeface="Verdana" charset="0"/>
              </a:rPr>
              <a:t>some other employment</a:t>
            </a:r>
            <a:r>
              <a:rPr sz="2500" smtClean="0">
                <a:effectLst>
                  <a:outerShdw blurRad="38100" dist="38100" dir="2700000" algn="tl">
                    <a:srgbClr val="C0C0C0"/>
                  </a:outerShdw>
                </a:effectLst>
                <a:latin typeface="Verdana" charset="0"/>
              </a:rPr>
              <a:t>" are number of hours per week and earnings considered? </a:t>
            </a:r>
          </a:p>
        </p:txBody>
      </p:sp>
      <p:sp>
        <p:nvSpPr>
          <p:cNvPr id="68611" name="Content Placeholder 2"/>
          <p:cNvSpPr>
            <a:spLocks noGrp="1"/>
          </p:cNvSpPr>
          <p:nvPr>
            <p:ph idx="1"/>
          </p:nvPr>
        </p:nvSpPr>
        <p:spPr>
          <a:xfrm>
            <a:off x="304800" y="2286000"/>
            <a:ext cx="8382000" cy="1981200"/>
          </a:xfrm>
        </p:spPr>
        <p:txBody>
          <a:bodyPr/>
          <a:lstStyle/>
          <a:p>
            <a:pPr marL="0" indent="0" algn="ctr">
              <a:spcBef>
                <a:spcPct val="0"/>
              </a:spcBef>
              <a:buFont typeface="Wingdings 2" charset="2"/>
              <a:buNone/>
            </a:pPr>
            <a:r>
              <a:rPr lang="en-US" sz="2400" smtClean="0">
                <a:latin typeface="Verdana" charset="0"/>
              </a:rPr>
              <a:t>No, hours and wages are not considered.</a:t>
            </a:r>
          </a:p>
          <a:p>
            <a:pPr marL="0" indent="0" algn="ctr">
              <a:spcBef>
                <a:spcPct val="0"/>
              </a:spcBef>
              <a:buFont typeface="Wingdings 2" charset="2"/>
              <a:buNone/>
            </a:pPr>
            <a:endParaRPr lang="en-US" sz="2400" smtClean="0">
              <a:latin typeface="Verdana" charset="0"/>
            </a:endParaRPr>
          </a:p>
          <a:p>
            <a:pPr marL="0" indent="0" algn="ctr">
              <a:spcBef>
                <a:spcPct val="0"/>
              </a:spcBef>
              <a:buFont typeface="Wingdings 2" charset="2"/>
              <a:buNone/>
            </a:pPr>
            <a:r>
              <a:rPr lang="en-US" sz="2400" b="1" i="1" smtClean="0">
                <a:latin typeface="Verdana" charset="0"/>
              </a:rPr>
              <a:t>However</a:t>
            </a:r>
            <a:r>
              <a:rPr lang="en-US" sz="2400" smtClean="0">
                <a:latin typeface="Verdana" charset="0"/>
              </a:rPr>
              <a:t>, the “other employment” needs to be “for a period of at least 90 days at any time in the year since leaving high school.”</a:t>
            </a:r>
          </a:p>
          <a:p>
            <a:pPr marL="0" indent="0" algn="ctr">
              <a:buFont typeface="Wingdings 2" charset="2"/>
              <a:buNone/>
            </a:pPr>
            <a:endParaRPr lang="en-US" smtClean="0">
              <a:latin typeface="Verdana" charset="0"/>
            </a:endParaRPr>
          </a:p>
        </p:txBody>
      </p:sp>
      <p:sp>
        <p:nvSpPr>
          <p:cNvPr id="68612" name="Slide Number Placeholder 3"/>
          <p:cNvSpPr>
            <a:spLocks noGrp="1"/>
          </p:cNvSpPr>
          <p:nvPr>
            <p:ph type="sldNum" sz="quarter" idx="12"/>
          </p:nvPr>
        </p:nvSpPr>
        <p:spPr bwMode="auto">
          <a:noFill/>
          <a:ln>
            <a:miter lim="800000"/>
            <a:headEnd/>
            <a:tailEnd/>
          </a:ln>
        </p:spPr>
        <p:txBody>
          <a:bodyPr/>
          <a:lstStyle/>
          <a:p>
            <a:fld id="{4E1AA397-9B60-4931-A38A-AECD27438A36}" type="slidenum">
              <a:rPr lang="en-US"/>
              <a:pPr/>
              <a:t>26</a:t>
            </a:fld>
            <a:endParaRPr lang="en-US"/>
          </a:p>
        </p:txBody>
      </p:sp>
      <p:pic>
        <p:nvPicPr>
          <p:cNvPr id="68613" name="Picture 6" descr="1MB_em070"/>
          <p:cNvPicPr>
            <a:picLocks noChangeAspect="1" noChangeArrowheads="1"/>
          </p:cNvPicPr>
          <p:nvPr/>
        </p:nvPicPr>
        <p:blipFill>
          <a:blip r:embed="rId3" cstate="print"/>
          <a:srcRect l="2803" r="4697"/>
          <a:stretch>
            <a:fillRect/>
          </a:stretch>
        </p:blipFill>
        <p:spPr bwMode="auto">
          <a:xfrm>
            <a:off x="4953000" y="4572000"/>
            <a:ext cx="2286000" cy="1852613"/>
          </a:xfrm>
          <a:prstGeom prst="rect">
            <a:avLst/>
          </a:prstGeom>
          <a:noFill/>
          <a:ln w="9525">
            <a:noFill/>
            <a:miter lim="800000"/>
            <a:headEnd/>
            <a:tailEnd/>
          </a:ln>
        </p:spPr>
      </p:pic>
      <p:pic>
        <p:nvPicPr>
          <p:cNvPr id="68614" name="Picture 6" descr="1MB_em070"/>
          <p:cNvPicPr>
            <a:picLocks noChangeAspect="1" noChangeArrowheads="1"/>
          </p:cNvPicPr>
          <p:nvPr/>
        </p:nvPicPr>
        <p:blipFill>
          <a:blip r:embed="rId4" cstate="print"/>
          <a:srcRect t="4546" r="8571" b="15909"/>
          <a:stretch>
            <a:fillRect/>
          </a:stretch>
        </p:blipFill>
        <p:spPr bwMode="auto">
          <a:xfrm>
            <a:off x="2057400" y="4495800"/>
            <a:ext cx="1811338" cy="19812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6800"/>
            <a:ext cx="5867400" cy="1371600"/>
          </a:xfrm>
        </p:spPr>
        <p:txBody>
          <a:bodyPr/>
          <a:lstStyle/>
          <a:p>
            <a:pPr>
              <a:defRPr/>
            </a:pPr>
            <a:r>
              <a:rPr sz="2500">
                <a:effectLst>
                  <a:outerShdw blurRad="38100" dist="38100" dir="2700000" algn="tl">
                    <a:srgbClr val="DDDDDD"/>
                  </a:outerShdw>
                </a:effectLst>
                <a:latin typeface="Verdana" charset="0"/>
              </a:rPr>
              <a:t>Q-17: Does "some other employment" include sheltered and supported employment? </a:t>
            </a:r>
          </a:p>
        </p:txBody>
      </p:sp>
      <p:sp>
        <p:nvSpPr>
          <p:cNvPr id="70659" name="Slide Number Placeholder 3"/>
          <p:cNvSpPr>
            <a:spLocks noGrp="1"/>
          </p:cNvSpPr>
          <p:nvPr>
            <p:ph type="sldNum" sz="quarter" idx="12"/>
          </p:nvPr>
        </p:nvSpPr>
        <p:spPr bwMode="auto">
          <a:noFill/>
          <a:ln>
            <a:miter lim="800000"/>
            <a:headEnd/>
            <a:tailEnd/>
          </a:ln>
        </p:spPr>
        <p:txBody>
          <a:bodyPr/>
          <a:lstStyle/>
          <a:p>
            <a:fld id="{7CF5C526-CE9B-44E8-8944-E5B2D0E01B87}" type="slidenum">
              <a:rPr lang="en-US"/>
              <a:pPr/>
              <a:t>27</a:t>
            </a:fld>
            <a:endParaRPr lang="en-US"/>
          </a:p>
        </p:txBody>
      </p:sp>
      <p:sp>
        <p:nvSpPr>
          <p:cNvPr id="5" name="TextBox 4"/>
          <p:cNvSpPr txBox="1"/>
          <p:nvPr/>
        </p:nvSpPr>
        <p:spPr>
          <a:xfrm>
            <a:off x="3124200" y="3657600"/>
            <a:ext cx="2057400" cy="1108075"/>
          </a:xfrm>
          <a:prstGeom prst="rect">
            <a:avLst/>
          </a:prstGeom>
          <a:solidFill>
            <a:schemeClr val="bg2">
              <a:lumMod val="50000"/>
            </a:schemeClr>
          </a:solidFill>
          <a:ln>
            <a:solidFill>
              <a:schemeClr val="accent1"/>
            </a:solidFill>
          </a:ln>
        </p:spPr>
        <p:txBody>
          <a:bodyPr>
            <a:spAutoFit/>
          </a:bodyPr>
          <a:lstStyle/>
          <a:p>
            <a:pPr algn="ctr">
              <a:defRPr/>
            </a:pPr>
            <a:r>
              <a:rPr lang="en-US" sz="6600" b="1" dirty="0">
                <a:solidFill>
                  <a:schemeClr val="bg1"/>
                </a:solidFill>
                <a:cs typeface="ＭＳ Ｐゴシック" charset="-128"/>
              </a:rPr>
              <a:t>Yes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85800"/>
            <a:ext cx="5867400" cy="914400"/>
          </a:xfrm>
        </p:spPr>
        <p:txBody>
          <a:bodyPr/>
          <a:lstStyle/>
          <a:p>
            <a:r>
              <a:rPr sz="2500" smtClean="0">
                <a:effectLst>
                  <a:outerShdw blurRad="38100" dist="38100" dir="2700000" algn="tl">
                    <a:srgbClr val="C0C0C0"/>
                  </a:outerShdw>
                </a:effectLst>
                <a:latin typeface="Verdana" charset="0"/>
              </a:rPr>
              <a:t>Q-18: How do you count “supported employment?”</a:t>
            </a:r>
          </a:p>
        </p:txBody>
      </p:sp>
      <p:sp>
        <p:nvSpPr>
          <p:cNvPr id="3" name="Content Placeholder 2"/>
          <p:cNvSpPr>
            <a:spLocks noGrp="1"/>
          </p:cNvSpPr>
          <p:nvPr>
            <p:ph idx="1"/>
          </p:nvPr>
        </p:nvSpPr>
        <p:spPr>
          <a:xfrm>
            <a:off x="1143000" y="2743200"/>
            <a:ext cx="6934200" cy="3352800"/>
          </a:xfrm>
        </p:spPr>
        <p:txBody>
          <a:bodyPr/>
          <a:lstStyle/>
          <a:p>
            <a:pPr marL="0" indent="0">
              <a:spcBef>
                <a:spcPct val="0"/>
              </a:spcBef>
              <a:buFont typeface="Wingdings 2" charset="2"/>
              <a:buNone/>
            </a:pPr>
            <a:r>
              <a:rPr lang="en-US" sz="2400" smtClean="0">
                <a:solidFill>
                  <a:srgbClr val="000000"/>
                </a:solidFill>
                <a:latin typeface="Verdana" charset="0"/>
              </a:rPr>
              <a:t>If it meets the criteria for “competitive employment” (e.g., 90 days, averaging 20 hours/week, and is at or above minimum wage), then it counts as “competitive employment.”</a:t>
            </a:r>
          </a:p>
          <a:p>
            <a:pPr marL="0" indent="0">
              <a:spcBef>
                <a:spcPct val="0"/>
              </a:spcBef>
              <a:buFont typeface="Wingdings 2" charset="2"/>
              <a:buNone/>
            </a:pPr>
            <a:endParaRPr lang="en-US" sz="2400" smtClean="0">
              <a:solidFill>
                <a:srgbClr val="000000"/>
              </a:solidFill>
              <a:latin typeface="Verdana" charset="0"/>
            </a:endParaRPr>
          </a:p>
          <a:p>
            <a:pPr marL="0" indent="0">
              <a:spcBef>
                <a:spcPct val="0"/>
              </a:spcBef>
              <a:buFont typeface="Wingdings 2" charset="2"/>
              <a:buNone/>
            </a:pPr>
            <a:r>
              <a:rPr lang="en-US" sz="2400" smtClean="0">
                <a:solidFill>
                  <a:srgbClr val="000000"/>
                </a:solidFill>
                <a:latin typeface="Verdana" charset="0"/>
              </a:rPr>
              <a:t>If the criteria for competitive employment is not met, then it counts as “some other employment.”</a:t>
            </a:r>
          </a:p>
        </p:txBody>
      </p:sp>
      <p:sp>
        <p:nvSpPr>
          <p:cNvPr id="72708" name="Slide Number Placeholder 3"/>
          <p:cNvSpPr>
            <a:spLocks noGrp="1"/>
          </p:cNvSpPr>
          <p:nvPr>
            <p:ph type="sldNum" sz="quarter" idx="12"/>
          </p:nvPr>
        </p:nvSpPr>
        <p:spPr bwMode="auto">
          <a:noFill/>
          <a:ln>
            <a:miter lim="800000"/>
            <a:headEnd/>
            <a:tailEnd/>
          </a:ln>
        </p:spPr>
        <p:txBody>
          <a:bodyPr/>
          <a:lstStyle/>
          <a:p>
            <a:fld id="{2183E628-5BF7-4FCE-8B69-A0714C1B165C}" type="slidenum">
              <a:rPr lang="en-US"/>
              <a:pPr/>
              <a:t>28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3000"/>
                                        <p:tgtEl>
                                          <p:spTgt spid="3">
                                            <p:txEl>
                                              <p:pRg st="0" end="0"/>
                                            </p:txEl>
                                          </p:spTgt>
                                        </p:tgtEl>
                                      </p:cBhvr>
                                    </p:animEffect>
                                    <p:anim calcmode="lin" valueType="num">
                                      <p:cBhvr>
                                        <p:cTn id="13"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27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5" dur="300" accel="100000" fill="hold">
                                          <p:stCondLst>
                                            <p:cond delay="27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3000"/>
                                        <p:tgtEl>
                                          <p:spTgt spid="3">
                                            <p:txEl>
                                              <p:pRg st="2" end="2"/>
                                            </p:txEl>
                                          </p:spTgt>
                                        </p:tgtEl>
                                      </p:cBhvr>
                                    </p:animEffect>
                                    <p:anim calcmode="lin" valueType="num">
                                      <p:cBhvr>
                                        <p:cTn id="21"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27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3" dur="300" accel="100000" fill="hold">
                                          <p:stCondLst>
                                            <p:cond delay="27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914400"/>
            <a:ext cx="6400800" cy="914400"/>
          </a:xfrm>
        </p:spPr>
        <p:txBody>
          <a:bodyPr/>
          <a:lstStyle/>
          <a:p>
            <a:r>
              <a:rPr sz="2500" smtClean="0">
                <a:effectLst>
                  <a:outerShdw blurRad="38100" dist="38100" dir="2700000" algn="tl">
                    <a:srgbClr val="C0C0C0"/>
                  </a:outerShdw>
                </a:effectLst>
                <a:latin typeface="Verdana" charset="0"/>
              </a:rPr>
              <a:t>Q-19: How do you count “self-employment?”</a:t>
            </a:r>
          </a:p>
        </p:txBody>
      </p:sp>
      <p:sp>
        <p:nvSpPr>
          <p:cNvPr id="3" name="Content Placeholder 2"/>
          <p:cNvSpPr>
            <a:spLocks noGrp="1"/>
          </p:cNvSpPr>
          <p:nvPr>
            <p:ph idx="1"/>
          </p:nvPr>
        </p:nvSpPr>
        <p:spPr>
          <a:xfrm>
            <a:off x="914400" y="2895600"/>
            <a:ext cx="7772400" cy="3048000"/>
          </a:xfrm>
        </p:spPr>
        <p:txBody>
          <a:bodyPr/>
          <a:lstStyle/>
          <a:p>
            <a:pPr marL="0" indent="0">
              <a:spcBef>
                <a:spcPct val="0"/>
              </a:spcBef>
              <a:buFont typeface="Wingdings 2" charset="2"/>
              <a:buNone/>
            </a:pPr>
            <a:r>
              <a:rPr lang="en-US" sz="2400" smtClean="0">
                <a:solidFill>
                  <a:srgbClr val="000000"/>
                </a:solidFill>
                <a:latin typeface="Verdana" charset="0"/>
              </a:rPr>
              <a:t>If “self-employment” meets the criteria for “competitive employment” (e.g., 90 days, averaging 20 hours/week, and is at or above minimum wage), then it counts as “competitive employment.”</a:t>
            </a:r>
          </a:p>
          <a:p>
            <a:pPr marL="0" indent="0">
              <a:spcBef>
                <a:spcPct val="0"/>
              </a:spcBef>
              <a:buFont typeface="Wingdings 2" charset="2"/>
              <a:buNone/>
            </a:pPr>
            <a:endParaRPr lang="en-US" sz="2400" smtClean="0">
              <a:solidFill>
                <a:srgbClr val="000000"/>
              </a:solidFill>
              <a:latin typeface="Verdana" charset="0"/>
            </a:endParaRPr>
          </a:p>
          <a:p>
            <a:pPr marL="0" indent="0">
              <a:spcBef>
                <a:spcPct val="0"/>
              </a:spcBef>
              <a:buFont typeface="Wingdings 2" charset="2"/>
              <a:buNone/>
            </a:pPr>
            <a:r>
              <a:rPr lang="en-US" sz="2400" smtClean="0">
                <a:solidFill>
                  <a:srgbClr val="000000"/>
                </a:solidFill>
                <a:latin typeface="Verdana" charset="0"/>
              </a:rPr>
              <a:t>If “self-employment” does not meet this criteria, then it counts as “some other employment.”</a:t>
            </a:r>
          </a:p>
        </p:txBody>
      </p:sp>
      <p:sp>
        <p:nvSpPr>
          <p:cNvPr id="74756" name="Slide Number Placeholder 3"/>
          <p:cNvSpPr>
            <a:spLocks noGrp="1"/>
          </p:cNvSpPr>
          <p:nvPr>
            <p:ph type="sldNum" sz="quarter" idx="12"/>
          </p:nvPr>
        </p:nvSpPr>
        <p:spPr bwMode="auto">
          <a:noFill/>
          <a:ln>
            <a:miter lim="800000"/>
            <a:headEnd/>
            <a:tailEnd/>
          </a:ln>
        </p:spPr>
        <p:txBody>
          <a:bodyPr/>
          <a:lstStyle/>
          <a:p>
            <a:fld id="{060BA8CA-7A8B-4EF4-A432-EAB8FC1761D0}" type="slidenum">
              <a:rPr lang="en-US"/>
              <a:pPr/>
              <a:t>29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8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5" dur="200" accel="100000" fill="hold">
                                          <p:stCondLst>
                                            <p:cond delay="18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2000"/>
                                        <p:tgtEl>
                                          <p:spTgt spid="3">
                                            <p:txEl>
                                              <p:pRg st="2" end="2"/>
                                            </p:txEl>
                                          </p:spTgt>
                                        </p:tgtEl>
                                      </p:cBhvr>
                                    </p:animEffect>
                                    <p:anim calcmode="lin" valueType="num">
                                      <p:cBhvr>
                                        <p:cTn id="2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8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3" dur="200" accel="100000" fill="hold">
                                          <p:stCondLst>
                                            <p:cond delay="18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914400" y="2743200"/>
            <a:ext cx="7467600" cy="3276600"/>
          </a:xfrm>
        </p:spPr>
        <p:txBody>
          <a:bodyPr anchor="ctr"/>
          <a:lstStyle/>
          <a:p>
            <a:pPr marL="0" indent="-273050" algn="ctr" eaLnBrk="1" hangingPunct="1">
              <a:lnSpc>
                <a:spcPct val="150000"/>
              </a:lnSpc>
              <a:spcBef>
                <a:spcPct val="0"/>
              </a:spcBef>
              <a:buFontTx/>
              <a:buNone/>
            </a:pPr>
            <a:r>
              <a:rPr lang="en-US" sz="2000" b="1" smtClean="0">
                <a:latin typeface="Verdana" charset="0"/>
              </a:rPr>
              <a:t>To ensure that all children with disabilities have available to them a free appropriate public education that emphasizes special education and related services designed to meet their unique needs and </a:t>
            </a:r>
            <a:r>
              <a:rPr lang="en-US" sz="2000" b="1" i="1" smtClean="0">
                <a:solidFill>
                  <a:srgbClr val="72869B"/>
                </a:solidFill>
                <a:latin typeface="Verdana" charset="0"/>
              </a:rPr>
              <a:t>prepare them for further education, employment,</a:t>
            </a:r>
            <a:r>
              <a:rPr lang="en-US" sz="2000" b="1" i="1" smtClean="0">
                <a:latin typeface="Verdana" charset="0"/>
              </a:rPr>
              <a:t> </a:t>
            </a:r>
            <a:r>
              <a:rPr lang="en-US" sz="2000" b="1" smtClean="0">
                <a:latin typeface="Verdana" charset="0"/>
              </a:rPr>
              <a:t>and independent living.</a:t>
            </a:r>
            <a:endParaRPr lang="en-US" sz="2000" b="1" smtClean="0">
              <a:solidFill>
                <a:srgbClr val="91581F"/>
              </a:solidFill>
              <a:latin typeface="Verdana" charset="0"/>
            </a:endParaRPr>
          </a:p>
        </p:txBody>
      </p:sp>
      <p:pic>
        <p:nvPicPr>
          <p:cNvPr id="22533" name="Picture 4"/>
          <p:cNvPicPr>
            <a:picLocks noChangeAspect="1" noChangeArrowheads="1"/>
          </p:cNvPicPr>
          <p:nvPr/>
        </p:nvPicPr>
        <p:blipFill>
          <a:blip r:embed="rId3" cstate="print"/>
          <a:srcRect/>
          <a:stretch>
            <a:fillRect/>
          </a:stretch>
        </p:blipFill>
        <p:spPr bwMode="auto">
          <a:xfrm>
            <a:off x="533400" y="533400"/>
            <a:ext cx="2867025" cy="1939925"/>
          </a:xfrm>
          <a:prstGeom prst="rect">
            <a:avLst/>
          </a:prstGeom>
          <a:noFill/>
          <a:ln w="9525">
            <a:noFill/>
            <a:miter lim="800000"/>
            <a:headEnd/>
            <a:tailEnd/>
          </a:ln>
          <a:effectLst>
            <a:outerShdw blurRad="63500" dist="88900" dir="2052035" algn="ctr" rotWithShape="0">
              <a:srgbClr val="000000">
                <a:alpha val="59998"/>
              </a:srgbClr>
            </a:outerShdw>
          </a:effectLst>
        </p:spPr>
      </p:pic>
      <p:sp>
        <p:nvSpPr>
          <p:cNvPr id="21508" name="Rectangle 5"/>
          <p:cNvSpPr>
            <a:spLocks noChangeArrowheads="1"/>
          </p:cNvSpPr>
          <p:nvPr/>
        </p:nvSpPr>
        <p:spPr bwMode="auto">
          <a:xfrm>
            <a:off x="5334000" y="6019800"/>
            <a:ext cx="3051175" cy="336550"/>
          </a:xfrm>
          <a:prstGeom prst="rect">
            <a:avLst/>
          </a:prstGeom>
          <a:noFill/>
          <a:ln w="9525">
            <a:noFill/>
            <a:miter lim="800000"/>
            <a:headEnd/>
            <a:tailEnd/>
          </a:ln>
        </p:spPr>
        <p:txBody>
          <a:bodyPr wrap="none">
            <a:spAutoFit/>
          </a:bodyPr>
          <a:lstStyle/>
          <a:p>
            <a:r>
              <a:rPr lang="en-US" sz="1600">
                <a:latin typeface="Verdana" charset="0"/>
              </a:rPr>
              <a:t>IDEA Regulations </a:t>
            </a:r>
            <a:r>
              <a:rPr lang="en-US" sz="1600">
                <a:latin typeface="Verdana" charset="0"/>
                <a:cs typeface="Times New Roman" charset="0"/>
              </a:rPr>
              <a:t>§</a:t>
            </a:r>
            <a:r>
              <a:rPr lang="en-US" sz="1600">
                <a:latin typeface="Verdana" charset="0"/>
              </a:rPr>
              <a:t>300.1(a)</a:t>
            </a:r>
            <a:endParaRPr lang="en-US" sz="1600">
              <a:solidFill>
                <a:srgbClr val="91581F"/>
              </a:solidFill>
              <a:latin typeface="Verdana" charset="0"/>
            </a:endParaRPr>
          </a:p>
        </p:txBody>
      </p:sp>
      <p:sp>
        <p:nvSpPr>
          <p:cNvPr id="7" name="TextBox 6"/>
          <p:cNvSpPr txBox="1"/>
          <p:nvPr/>
        </p:nvSpPr>
        <p:spPr>
          <a:xfrm>
            <a:off x="3200400" y="990600"/>
            <a:ext cx="4876800" cy="701675"/>
          </a:xfrm>
          <a:prstGeom prst="rect">
            <a:avLst/>
          </a:prstGeom>
          <a:noFill/>
        </p:spPr>
        <p:txBody>
          <a:bodyPr>
            <a:spAutoFit/>
          </a:bodyPr>
          <a:lstStyle/>
          <a:p>
            <a:pPr algn="ctr">
              <a:defRPr/>
            </a:pPr>
            <a:r>
              <a:rPr lang="en-US" sz="4000" b="1" dirty="0">
                <a:solidFill>
                  <a:srgbClr val="72869B"/>
                </a:solidFill>
                <a:effectLst>
                  <a:outerShdw blurRad="38100" dist="38100" dir="2700000" algn="tl">
                    <a:srgbClr val="DDDDDD"/>
                  </a:outerShdw>
                </a:effectLst>
                <a:latin typeface="Verdana" charset="0"/>
                <a:ea typeface="Verdana" charset="0"/>
                <a:cs typeface="Verdana" charset="0"/>
              </a:rPr>
              <a:t>IDEA Purpose</a:t>
            </a:r>
          </a:p>
        </p:txBody>
      </p:sp>
    </p:spTree>
  </p:cSld>
  <p:clrMapOvr>
    <a:masterClrMapping/>
  </p:clrMapOvr>
  <p:transition>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7239000" cy="1676400"/>
          </a:xfrm>
        </p:spPr>
        <p:txBody>
          <a:bodyPr/>
          <a:lstStyle/>
          <a:p>
            <a:pPr>
              <a:defRPr/>
            </a:pPr>
            <a:r>
              <a:rPr sz="2500" smtClean="0">
                <a:effectLst>
                  <a:outerShdw blurRad="38100" dist="38100" dir="2700000" algn="tl">
                    <a:srgbClr val="DDDDDD"/>
                  </a:outerShdw>
                </a:effectLst>
                <a:latin typeface="Verdana" charset="0"/>
              </a:rPr>
              <a:t>Q-20: If a youth meets all the criteria of competitive employment except they are working 16 hours per week, is that "other employment?"</a:t>
            </a:r>
          </a:p>
        </p:txBody>
      </p:sp>
      <p:sp>
        <p:nvSpPr>
          <p:cNvPr id="76803" name="Content Placeholder 2"/>
          <p:cNvSpPr>
            <a:spLocks noGrp="1"/>
          </p:cNvSpPr>
          <p:nvPr>
            <p:ph idx="1"/>
          </p:nvPr>
        </p:nvSpPr>
        <p:spPr>
          <a:xfrm>
            <a:off x="914400" y="3733800"/>
            <a:ext cx="7086600" cy="1676400"/>
          </a:xfrm>
        </p:spPr>
        <p:txBody>
          <a:bodyPr/>
          <a:lstStyle/>
          <a:p>
            <a:pPr marL="0" indent="0" algn="ctr">
              <a:spcBef>
                <a:spcPct val="0"/>
              </a:spcBef>
              <a:buFont typeface="Wingdings 2" charset="2"/>
              <a:buNone/>
            </a:pPr>
            <a:r>
              <a:rPr lang="en-US" sz="2400" smtClean="0">
                <a:latin typeface="Verdana" charset="0"/>
              </a:rPr>
              <a:t>Yes, this is “some other employment,” </a:t>
            </a:r>
          </a:p>
          <a:p>
            <a:pPr marL="0" indent="0" algn="ctr">
              <a:spcBef>
                <a:spcPct val="0"/>
              </a:spcBef>
              <a:buFont typeface="Wingdings 2" charset="2"/>
              <a:buNone/>
            </a:pPr>
            <a:r>
              <a:rPr lang="en-US" sz="2400" smtClean="0">
                <a:latin typeface="Verdana" charset="0"/>
              </a:rPr>
              <a:t>because the youth does not meet the 20 hour/week definition of “competitive employment.”</a:t>
            </a:r>
          </a:p>
        </p:txBody>
      </p:sp>
      <p:sp>
        <p:nvSpPr>
          <p:cNvPr id="76804" name="Slide Number Placeholder 3"/>
          <p:cNvSpPr>
            <a:spLocks noGrp="1"/>
          </p:cNvSpPr>
          <p:nvPr>
            <p:ph type="sldNum" sz="quarter" idx="12"/>
          </p:nvPr>
        </p:nvSpPr>
        <p:spPr bwMode="auto">
          <a:noFill/>
          <a:ln>
            <a:miter lim="800000"/>
            <a:headEnd/>
            <a:tailEnd/>
          </a:ln>
        </p:spPr>
        <p:txBody>
          <a:bodyPr/>
          <a:lstStyle/>
          <a:p>
            <a:fld id="{7147CB09-63CF-4D1A-8D8C-BF3D619660A3}" type="slidenum">
              <a:rPr lang="en-US"/>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219200"/>
            <a:ext cx="7162800" cy="1219200"/>
          </a:xfrm>
        </p:spPr>
        <p:txBody>
          <a:bodyPr/>
          <a:lstStyle/>
          <a:p>
            <a:pPr>
              <a:defRPr/>
            </a:pPr>
            <a:r>
              <a:rPr sz="2500" smtClean="0">
                <a:effectLst>
                  <a:outerShdw blurRad="38100" dist="38100" dir="2700000" algn="tl">
                    <a:srgbClr val="C0C0C0"/>
                  </a:outerShdw>
                </a:effectLst>
                <a:latin typeface="Verdana" charset="0"/>
              </a:rPr>
              <a:t>Q-22: Must states set a baseline and target for each of the measures of the Indicator (e.g., A, B and C)? </a:t>
            </a:r>
          </a:p>
        </p:txBody>
      </p:sp>
      <p:sp>
        <p:nvSpPr>
          <p:cNvPr id="78851" name="Slide Number Placeholder 3"/>
          <p:cNvSpPr>
            <a:spLocks noGrp="1"/>
          </p:cNvSpPr>
          <p:nvPr>
            <p:ph type="sldNum" sz="quarter" idx="12"/>
          </p:nvPr>
        </p:nvSpPr>
        <p:spPr bwMode="auto">
          <a:noFill/>
          <a:ln>
            <a:miter lim="800000"/>
            <a:headEnd/>
            <a:tailEnd/>
          </a:ln>
        </p:spPr>
        <p:txBody>
          <a:bodyPr/>
          <a:lstStyle/>
          <a:p>
            <a:fld id="{8302B37D-D8B6-42ED-B816-4301E8D0F132}" type="slidenum">
              <a:rPr lang="en-US"/>
              <a:pPr/>
              <a:t>31</a:t>
            </a:fld>
            <a:endParaRPr lang="en-US"/>
          </a:p>
        </p:txBody>
      </p:sp>
      <p:sp>
        <p:nvSpPr>
          <p:cNvPr id="6" name="TextBox 5"/>
          <p:cNvSpPr txBox="1"/>
          <p:nvPr/>
        </p:nvSpPr>
        <p:spPr>
          <a:xfrm>
            <a:off x="3581400" y="3540125"/>
            <a:ext cx="2057400" cy="1108075"/>
          </a:xfrm>
          <a:prstGeom prst="rect">
            <a:avLst/>
          </a:prstGeom>
          <a:solidFill>
            <a:schemeClr val="bg2">
              <a:lumMod val="50000"/>
            </a:schemeClr>
          </a:solidFill>
          <a:ln>
            <a:solidFill>
              <a:schemeClr val="accent1"/>
            </a:solidFill>
          </a:ln>
        </p:spPr>
        <p:txBody>
          <a:bodyPr>
            <a:spAutoFit/>
          </a:bodyPr>
          <a:lstStyle/>
          <a:p>
            <a:pPr algn="ctr">
              <a:defRPr/>
            </a:pPr>
            <a:r>
              <a:rPr lang="en-US" sz="6600" b="1" dirty="0">
                <a:solidFill>
                  <a:schemeClr val="bg1"/>
                </a:solidFill>
                <a:cs typeface="ＭＳ Ｐゴシック" charset="-128"/>
              </a:rPr>
              <a:t>Yes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85800"/>
            <a:ext cx="6400800" cy="1752600"/>
          </a:xfrm>
        </p:spPr>
        <p:txBody>
          <a:bodyPr/>
          <a:lstStyle/>
          <a:p>
            <a:r>
              <a:rPr sz="2500" smtClean="0">
                <a:effectLst>
                  <a:outerShdw blurRad="38100" dist="38100" dir="2700000" algn="tl">
                    <a:srgbClr val="C0C0C0"/>
                  </a:outerShdw>
                </a:effectLst>
                <a:latin typeface="Verdana" charset="0"/>
              </a:rPr>
              <a:t>Q-23: Are states to collect data to reflect engagement </a:t>
            </a:r>
            <a:r>
              <a:rPr sz="2500" i="1" smtClean="0">
                <a:effectLst>
                  <a:outerShdw blurRad="38100" dist="38100" dir="2700000" algn="tl">
                    <a:srgbClr val="C0C0C0"/>
                  </a:outerShdw>
                </a:effectLst>
                <a:latin typeface="Verdana" charset="0"/>
              </a:rPr>
              <a:t>"within one year" </a:t>
            </a:r>
            <a:r>
              <a:rPr sz="2500" smtClean="0">
                <a:effectLst>
                  <a:outerShdw blurRad="38100" dist="38100" dir="2700000" algn="tl">
                    <a:srgbClr val="C0C0C0"/>
                  </a:outerShdw>
                </a:effectLst>
                <a:latin typeface="Verdana" charset="0"/>
              </a:rPr>
              <a:t>or when </a:t>
            </a:r>
            <a:r>
              <a:rPr sz="2500" i="1" smtClean="0">
                <a:effectLst>
                  <a:outerShdw blurRad="38100" dist="38100" dir="2700000" algn="tl">
                    <a:srgbClr val="C0C0C0"/>
                  </a:outerShdw>
                </a:effectLst>
                <a:latin typeface="Verdana" charset="0"/>
              </a:rPr>
              <a:t>"at least one year has passed?"</a:t>
            </a:r>
            <a:endParaRPr sz="2500" smtClean="0">
              <a:effectLst>
                <a:outerShdw blurRad="38100" dist="38100" dir="2700000" algn="tl">
                  <a:srgbClr val="C0C0C0"/>
                </a:outerShdw>
              </a:effectLst>
              <a:latin typeface="Verdana" charset="0"/>
            </a:endParaRPr>
          </a:p>
        </p:txBody>
      </p:sp>
      <p:sp>
        <p:nvSpPr>
          <p:cNvPr id="80899" name="Content Placeholder 2"/>
          <p:cNvSpPr>
            <a:spLocks noGrp="1"/>
          </p:cNvSpPr>
          <p:nvPr>
            <p:ph idx="1"/>
          </p:nvPr>
        </p:nvSpPr>
        <p:spPr>
          <a:xfrm>
            <a:off x="990600" y="3200400"/>
            <a:ext cx="7391400" cy="2590800"/>
          </a:xfrm>
        </p:spPr>
        <p:txBody>
          <a:bodyPr/>
          <a:lstStyle/>
          <a:p>
            <a:pPr marL="0" indent="0" algn="ctr">
              <a:spcBef>
                <a:spcPct val="0"/>
              </a:spcBef>
              <a:buFont typeface="Wingdings 2" charset="2"/>
              <a:buNone/>
            </a:pPr>
            <a:r>
              <a:rPr lang="en-US" sz="2400" smtClean="0">
                <a:latin typeface="Verdana" charset="0"/>
              </a:rPr>
              <a:t>Data collection starts when students have been out of school </a:t>
            </a:r>
            <a:r>
              <a:rPr lang="en-US" sz="2400" b="1" i="1" smtClean="0">
                <a:latin typeface="Verdana" charset="0"/>
              </a:rPr>
              <a:t>at least one year</a:t>
            </a:r>
            <a:r>
              <a:rPr lang="en-US" sz="2400" smtClean="0">
                <a:latin typeface="Verdana" charset="0"/>
              </a:rPr>
              <a:t> and describes whether they have been enrolled in higher education, competitively employed, etc.) </a:t>
            </a:r>
            <a:r>
              <a:rPr lang="en-US" sz="2400" b="1" i="1" smtClean="0">
                <a:latin typeface="Verdana" charset="0"/>
              </a:rPr>
              <a:t>within one year of leaving high school.</a:t>
            </a:r>
          </a:p>
          <a:p>
            <a:pPr marL="0" indent="0" algn="ctr">
              <a:spcBef>
                <a:spcPct val="0"/>
              </a:spcBef>
              <a:buFont typeface="Wingdings 2" charset="2"/>
              <a:buNone/>
            </a:pPr>
            <a:endParaRPr lang="en-US" sz="1000" b="1" i="1" smtClean="0">
              <a:latin typeface="Verdana" charset="0"/>
            </a:endParaRPr>
          </a:p>
          <a:p>
            <a:pPr marL="0" indent="0" algn="ctr">
              <a:spcBef>
                <a:spcPct val="0"/>
              </a:spcBef>
              <a:buFont typeface="Wingdings 2" charset="2"/>
              <a:buNone/>
            </a:pPr>
            <a:r>
              <a:rPr lang="en-US" sz="2400" smtClean="0">
                <a:latin typeface="Verdana" charset="0"/>
              </a:rPr>
              <a:t>See example scenarios… (FAQ)</a:t>
            </a:r>
          </a:p>
        </p:txBody>
      </p:sp>
      <p:sp>
        <p:nvSpPr>
          <p:cNvPr id="80900" name="Slide Number Placeholder 3"/>
          <p:cNvSpPr>
            <a:spLocks noGrp="1"/>
          </p:cNvSpPr>
          <p:nvPr>
            <p:ph type="sldNum" sz="quarter" idx="12"/>
          </p:nvPr>
        </p:nvSpPr>
        <p:spPr bwMode="auto">
          <a:noFill/>
          <a:ln>
            <a:miter lim="800000"/>
            <a:headEnd/>
            <a:tailEnd/>
          </a:ln>
        </p:spPr>
        <p:txBody>
          <a:bodyPr/>
          <a:lstStyle/>
          <a:p>
            <a:fld id="{DA7BDD82-1ACF-4674-89E8-A669B0A73BC6}" type="slidenum">
              <a:rPr lang="en-US"/>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685800" y="596900"/>
            <a:ext cx="8001000" cy="6108700"/>
          </a:xfrm>
          <a:prstGeom prst="rect">
            <a:avLst/>
          </a:prstGeom>
          <a:noFill/>
          <a:ln w="9525">
            <a:noFill/>
            <a:miter lim="800000"/>
            <a:headEnd/>
            <a:tailEnd/>
          </a:ln>
        </p:spPr>
        <p:txBody>
          <a:bodyPr>
            <a:spAutoFit/>
          </a:bodyPr>
          <a:lstStyle/>
          <a:p>
            <a:pPr algn="ctr" eaLnBrk="0" hangingPunct="0">
              <a:spcBef>
                <a:spcPct val="50000"/>
              </a:spcBef>
            </a:pPr>
            <a:r>
              <a:rPr lang="en-US" sz="4000" b="1">
                <a:solidFill>
                  <a:srgbClr val="72869B"/>
                </a:solidFill>
                <a:effectLst>
                  <a:outerShdw blurRad="38100" dist="38100" dir="2700000" algn="tl">
                    <a:srgbClr val="C0C0C0"/>
                  </a:outerShdw>
                </a:effectLst>
                <a:latin typeface="Verdana" charset="0"/>
              </a:rPr>
              <a:t>Services, Tools, Products</a:t>
            </a:r>
          </a:p>
          <a:p>
            <a:pPr algn="ctr" eaLnBrk="0" hangingPunct="0">
              <a:spcBef>
                <a:spcPts val="600"/>
              </a:spcBef>
            </a:pPr>
            <a:endParaRPr lang="en-US" sz="2400">
              <a:solidFill>
                <a:srgbClr val="A27242"/>
              </a:solidFill>
              <a:latin typeface="Verdana" charset="0"/>
            </a:endParaRPr>
          </a:p>
          <a:p>
            <a:pPr algn="ctr" eaLnBrk="0" hangingPunct="0">
              <a:spcBef>
                <a:spcPts val="600"/>
              </a:spcBef>
            </a:pPr>
            <a:r>
              <a:rPr lang="en-US" sz="2400">
                <a:solidFill>
                  <a:srgbClr val="A27242"/>
                </a:solidFill>
                <a:latin typeface="Verdana" charset="0"/>
              </a:rPr>
              <a:t>Interview Protocol</a:t>
            </a:r>
          </a:p>
          <a:p>
            <a:pPr algn="ctr" eaLnBrk="0" hangingPunct="0">
              <a:spcBef>
                <a:spcPts val="600"/>
              </a:spcBef>
            </a:pPr>
            <a:r>
              <a:rPr lang="en-US" sz="2400">
                <a:solidFill>
                  <a:srgbClr val="A27242"/>
                </a:solidFill>
                <a:latin typeface="Verdana" charset="0"/>
              </a:rPr>
              <a:t>Data Displays </a:t>
            </a:r>
          </a:p>
          <a:p>
            <a:pPr algn="ctr" eaLnBrk="0" hangingPunct="0">
              <a:spcBef>
                <a:spcPts val="600"/>
              </a:spcBef>
            </a:pPr>
            <a:r>
              <a:rPr lang="en-US" sz="2400">
                <a:solidFill>
                  <a:srgbClr val="A27242"/>
                </a:solidFill>
                <a:latin typeface="Verdana" charset="0"/>
              </a:rPr>
              <a:t>Data Use Toolkit</a:t>
            </a:r>
          </a:p>
          <a:p>
            <a:pPr algn="ctr" eaLnBrk="0" hangingPunct="0">
              <a:spcBef>
                <a:spcPts val="600"/>
              </a:spcBef>
            </a:pPr>
            <a:r>
              <a:rPr lang="en-US" sz="2400">
                <a:solidFill>
                  <a:srgbClr val="A27242"/>
                </a:solidFill>
                <a:latin typeface="Verdana" charset="0"/>
              </a:rPr>
              <a:t>And more</a:t>
            </a:r>
            <a:endParaRPr lang="en-US" sz="2000">
              <a:solidFill>
                <a:srgbClr val="A27242"/>
              </a:solidFill>
              <a:latin typeface="Verdana" charset="0"/>
            </a:endParaRPr>
          </a:p>
          <a:p>
            <a:pPr algn="ctr"/>
            <a:endParaRPr lang="en-US" sz="1400" b="1">
              <a:latin typeface="Verdana" charset="0"/>
            </a:endParaRPr>
          </a:p>
          <a:p>
            <a:pPr algn="ctr"/>
            <a:endParaRPr lang="en-US" sz="1400" b="1">
              <a:latin typeface="Verdana" charset="0"/>
            </a:endParaRPr>
          </a:p>
          <a:p>
            <a:pPr algn="ctr"/>
            <a:r>
              <a:rPr lang="en-US" sz="1200" b="1">
                <a:latin typeface="Verdana" charset="0"/>
              </a:rPr>
              <a:t>Deanne Unruh</a:t>
            </a:r>
          </a:p>
          <a:p>
            <a:pPr algn="ctr"/>
            <a:r>
              <a:rPr lang="en-US" sz="1200">
                <a:latin typeface="Verdana" charset="0"/>
                <a:hlinkClick r:id="rId3"/>
              </a:rPr>
              <a:t>dkunruh@uoregon.edu</a:t>
            </a:r>
            <a:endParaRPr lang="en-US" sz="1200">
              <a:latin typeface="Verdana" charset="0"/>
            </a:endParaRPr>
          </a:p>
          <a:p>
            <a:pPr algn="ctr"/>
            <a:r>
              <a:rPr lang="en-US" sz="1200">
                <a:latin typeface="Verdana" charset="0"/>
              </a:rPr>
              <a:t>541-346-1424</a:t>
            </a:r>
            <a:endParaRPr lang="en-US" sz="1200" b="1">
              <a:latin typeface="Verdana" charset="0"/>
            </a:endParaRPr>
          </a:p>
          <a:p>
            <a:pPr algn="ctr"/>
            <a:r>
              <a:rPr lang="en-US" sz="1200" b="1">
                <a:latin typeface="Verdana" charset="0"/>
              </a:rPr>
              <a:t>Charlotte Alverson</a:t>
            </a:r>
          </a:p>
          <a:p>
            <a:pPr algn="ctr"/>
            <a:r>
              <a:rPr lang="en-US" sz="1200">
                <a:latin typeface="Verdana" charset="0"/>
                <a:hlinkClick r:id="rId4"/>
              </a:rPr>
              <a:t>calverso@uoregon.edu</a:t>
            </a:r>
            <a:endParaRPr lang="en-US" sz="1200">
              <a:latin typeface="Verdana" charset="0"/>
            </a:endParaRPr>
          </a:p>
          <a:p>
            <a:pPr algn="ctr"/>
            <a:r>
              <a:rPr lang="en-US" sz="1200">
                <a:latin typeface="Verdana" charset="0"/>
              </a:rPr>
              <a:t>541-346-1390</a:t>
            </a:r>
          </a:p>
          <a:p>
            <a:pPr algn="ctr"/>
            <a:r>
              <a:rPr lang="en-US" sz="1200" b="1">
                <a:latin typeface="Verdana" charset="0"/>
              </a:rPr>
              <a:t>Jim Leinen</a:t>
            </a:r>
          </a:p>
          <a:p>
            <a:pPr algn="ctr"/>
            <a:r>
              <a:rPr lang="en-US" sz="1200">
                <a:latin typeface="Verdana" charset="0"/>
                <a:hlinkClick r:id="rId5"/>
              </a:rPr>
              <a:t>jsleinen@uoregon.edu</a:t>
            </a:r>
            <a:endParaRPr lang="en-US" sz="1200">
              <a:latin typeface="Verdana" charset="0"/>
            </a:endParaRPr>
          </a:p>
          <a:p>
            <a:pPr algn="ctr"/>
            <a:r>
              <a:rPr lang="en-US" sz="1200">
                <a:latin typeface="Verdana" charset="0"/>
              </a:rPr>
              <a:t>541-346-0370</a:t>
            </a:r>
          </a:p>
          <a:p>
            <a:pPr algn="ctr"/>
            <a:endParaRPr lang="en-US" sz="1200" b="1">
              <a:latin typeface="Verdana" charset="0"/>
            </a:endParaRPr>
          </a:p>
          <a:p>
            <a:pPr algn="ctr"/>
            <a:endParaRPr lang="en-US" sz="1200" b="1">
              <a:latin typeface="Verdana" charset="0"/>
            </a:endParaRPr>
          </a:p>
          <a:p>
            <a:pPr algn="ctr"/>
            <a:r>
              <a:rPr lang="en-US" sz="1600">
                <a:solidFill>
                  <a:srgbClr val="72869B"/>
                </a:solidFill>
                <a:latin typeface="Verdana" charset="0"/>
                <a:hlinkClick r:id="rId6"/>
              </a:rPr>
              <a:t>http://www.psocenter.org</a:t>
            </a:r>
            <a:endParaRPr lang="en-US" sz="1600">
              <a:solidFill>
                <a:srgbClr val="72869B"/>
              </a:solidFill>
              <a:latin typeface="Verdana" charset="0"/>
            </a:endParaRPr>
          </a:p>
          <a:p>
            <a:pPr algn="ctr" eaLnBrk="0" hangingPunct="0">
              <a:spcBef>
                <a:spcPct val="50000"/>
              </a:spcBef>
            </a:pPr>
            <a:r>
              <a:rPr lang="en-US" sz="2000">
                <a:solidFill>
                  <a:srgbClr val="A27242"/>
                </a:solidFill>
                <a:latin typeface="Verdana" charset="0"/>
              </a:rPr>
              <a:t> </a:t>
            </a:r>
          </a:p>
        </p:txBody>
      </p:sp>
      <p:sp>
        <p:nvSpPr>
          <p:cNvPr id="82947" name="Rectangle 7"/>
          <p:cNvSpPr>
            <a:spLocks noChangeArrowheads="1"/>
          </p:cNvSpPr>
          <p:nvPr/>
        </p:nvSpPr>
        <p:spPr bwMode="auto">
          <a:xfrm>
            <a:off x="1801813" y="3503613"/>
            <a:ext cx="184150" cy="366712"/>
          </a:xfrm>
          <a:prstGeom prst="rect">
            <a:avLst/>
          </a:prstGeom>
          <a:noFill/>
          <a:ln w="9525">
            <a:noFill/>
            <a:miter lim="800000"/>
            <a:headEnd/>
            <a:tailEnd/>
          </a:ln>
        </p:spPr>
        <p:txBody>
          <a:bodyPr wrap="none">
            <a:spAutoFit/>
          </a:bodyPr>
          <a:lstStyle/>
          <a:p>
            <a:endParaRPr lang="en-US"/>
          </a:p>
        </p:txBody>
      </p:sp>
      <p:pic>
        <p:nvPicPr>
          <p:cNvPr id="82948" name="Picture 9" descr="revLogoSmUseThis.tif"/>
          <p:cNvPicPr>
            <a:picLocks noChangeAspect="1"/>
          </p:cNvPicPr>
          <p:nvPr/>
        </p:nvPicPr>
        <p:blipFill>
          <a:blip r:embed="rId7" cstate="print"/>
          <a:srcRect/>
          <a:stretch>
            <a:fillRect/>
          </a:stretch>
        </p:blipFill>
        <p:spPr bwMode="auto">
          <a:xfrm>
            <a:off x="6400800" y="5183188"/>
            <a:ext cx="2133600" cy="912812"/>
          </a:xfrm>
          <a:prstGeom prst="rect">
            <a:avLst/>
          </a:prstGeom>
          <a:noFill/>
          <a:ln w="9525">
            <a:noFill/>
            <a:miter lim="800000"/>
            <a:headEnd/>
            <a:tailEnd/>
          </a:ln>
        </p:spPr>
      </p:pic>
      <p:pic>
        <p:nvPicPr>
          <p:cNvPr id="82949" name="Picture 10" descr="oseplogo.gif"/>
          <p:cNvPicPr>
            <a:picLocks noChangeAspect="1"/>
          </p:cNvPicPr>
          <p:nvPr/>
        </p:nvPicPr>
        <p:blipFill>
          <a:blip r:embed="rId8" cstate="print"/>
          <a:srcRect/>
          <a:stretch>
            <a:fillRect/>
          </a:stretch>
        </p:blipFill>
        <p:spPr bwMode="auto">
          <a:xfrm>
            <a:off x="1676400" y="5181600"/>
            <a:ext cx="1279525" cy="1066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1"/>
          <p:cNvSpPr>
            <a:spLocks noGrp="1"/>
          </p:cNvSpPr>
          <p:nvPr>
            <p:ph type="sldNum" sz="quarter" idx="12"/>
          </p:nvPr>
        </p:nvSpPr>
        <p:spPr bwMode="auto">
          <a:noFill/>
          <a:ln>
            <a:miter lim="800000"/>
            <a:headEnd/>
            <a:tailEnd/>
          </a:ln>
        </p:spPr>
        <p:txBody>
          <a:bodyPr/>
          <a:lstStyle/>
          <a:p>
            <a:fld id="{CF758311-340D-4189-8ABE-F05B43049657}" type="slidenum">
              <a:rPr lang="en-US"/>
              <a:pPr/>
              <a:t>34</a:t>
            </a:fld>
            <a:endParaRPr lang="en-US"/>
          </a:p>
        </p:txBody>
      </p:sp>
      <p:pic>
        <p:nvPicPr>
          <p:cNvPr id="84995" name="Picture 3" descr="datacover.tiff"/>
          <p:cNvPicPr>
            <a:picLocks noChangeAspect="1"/>
          </p:cNvPicPr>
          <p:nvPr/>
        </p:nvPicPr>
        <p:blipFill>
          <a:blip r:embed="rId3" cstate="print"/>
          <a:srcRect b="5556"/>
          <a:stretch>
            <a:fillRect/>
          </a:stretch>
        </p:blipFill>
        <p:spPr bwMode="auto">
          <a:xfrm>
            <a:off x="1828800" y="304800"/>
            <a:ext cx="5562600" cy="64770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38200" y="304800"/>
            <a:ext cx="7162800" cy="1157288"/>
          </a:xfrm>
        </p:spPr>
        <p:txBody>
          <a:bodyPr>
            <a:normAutofit fontScale="90000"/>
          </a:bodyPr>
          <a:lstStyle/>
          <a:p>
            <a:pPr>
              <a:defRPr/>
            </a:pPr>
            <a:r>
              <a:rPr smtClean="0"/>
              <a:t>NPSO Resources</a:t>
            </a:r>
            <a:br>
              <a:rPr smtClean="0"/>
            </a:br>
            <a:r>
              <a:rPr smtClean="0"/>
              <a:t>http://www.psocenter.org</a:t>
            </a:r>
          </a:p>
        </p:txBody>
      </p:sp>
      <p:pic>
        <p:nvPicPr>
          <p:cNvPr id="87043" name="Picture 2"/>
          <p:cNvPicPr>
            <a:picLocks noChangeAspect="1" noChangeArrowheads="1"/>
          </p:cNvPicPr>
          <p:nvPr/>
        </p:nvPicPr>
        <p:blipFill>
          <a:blip r:embed="rId3" cstate="print"/>
          <a:srcRect l="3125" t="13281" r="12500" b="4688"/>
          <a:stretch>
            <a:fillRect/>
          </a:stretch>
        </p:blipFill>
        <p:spPr bwMode="auto">
          <a:xfrm>
            <a:off x="2362200" y="1676400"/>
            <a:ext cx="6477000" cy="5037138"/>
          </a:xfrm>
          <a:prstGeom prst="rect">
            <a:avLst/>
          </a:prstGeom>
          <a:noFill/>
          <a:ln w="9525">
            <a:solidFill>
              <a:schemeClr val="tx1"/>
            </a:solidFill>
            <a:miter lim="800000"/>
            <a:headEnd/>
            <a:tailEnd/>
          </a:ln>
        </p:spPr>
      </p:pic>
      <p:sp>
        <p:nvSpPr>
          <p:cNvPr id="6" name="Flowchart: Off-page Connector 5"/>
          <p:cNvSpPr/>
          <p:nvPr/>
        </p:nvSpPr>
        <p:spPr>
          <a:xfrm rot="16200000">
            <a:off x="723900" y="2781300"/>
            <a:ext cx="1828800" cy="2362200"/>
          </a:xfrm>
          <a:prstGeom prst="flowChartOffpageConnector">
            <a:avLst/>
          </a:prstGeom>
          <a:solidFill>
            <a:schemeClr val="tx1"/>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sz="2800" b="1" dirty="0">
                <a:solidFill>
                  <a:schemeClr val="bg2">
                    <a:lumMod val="50000"/>
                  </a:schemeClr>
                </a:solidFill>
              </a:rPr>
              <a:t>Tools &amp; Products</a:t>
            </a: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1905000"/>
          </a:xfrm>
        </p:spPr>
        <p:style>
          <a:lnRef idx="0">
            <a:schemeClr val="dk1"/>
          </a:lnRef>
          <a:fillRef idx="3">
            <a:schemeClr val="dk1"/>
          </a:fillRef>
          <a:effectRef idx="3">
            <a:schemeClr val="dk1"/>
          </a:effectRef>
          <a:fontRef idx="minor">
            <a:schemeClr val="lt1"/>
          </a:fontRef>
        </p:style>
        <p:txBody>
          <a:bodyPr>
            <a:normAutofit/>
          </a:bodyPr>
          <a:lstStyle/>
          <a:p>
            <a:pPr>
              <a:defRPr/>
            </a:pPr>
            <a:endParaRPr/>
          </a:p>
        </p:txBody>
      </p:sp>
      <p:pic>
        <p:nvPicPr>
          <p:cNvPr id="89091" name="Picture 4" descr="DUT-PPT.pdf"/>
          <p:cNvPicPr>
            <a:picLocks noChangeAspect="1"/>
          </p:cNvPicPr>
          <p:nvPr/>
        </p:nvPicPr>
        <p:blipFill>
          <a:blip r:embed="rId3" cstate="print"/>
          <a:srcRect/>
          <a:stretch>
            <a:fillRect/>
          </a:stretch>
        </p:blipFill>
        <p:spPr bwMode="auto">
          <a:xfrm>
            <a:off x="0" y="-77788"/>
            <a:ext cx="9144000" cy="6935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ave 6"/>
          <p:cNvSpPr/>
          <p:nvPr/>
        </p:nvSpPr>
        <p:spPr>
          <a:xfrm>
            <a:off x="4191000" y="152400"/>
            <a:ext cx="4953000" cy="914400"/>
          </a:xfrm>
          <a:prstGeom prst="wave">
            <a:avLst/>
          </a:prstGeom>
          <a:solidFill>
            <a:schemeClr val="tx1"/>
          </a:soli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4000" b="1" dirty="0">
                <a:solidFill>
                  <a:schemeClr val="bg2">
                    <a:lumMod val="75000"/>
                  </a:schemeClr>
                </a:solidFill>
                <a:latin typeface="Arial Narrow" pitchFamily="34" charset="0"/>
              </a:rPr>
              <a:t>Facilitator’s Guide </a:t>
            </a:r>
          </a:p>
        </p:txBody>
      </p:sp>
      <p:pic>
        <p:nvPicPr>
          <p:cNvPr id="1027" name="Picture 3"/>
          <p:cNvPicPr>
            <a:picLocks noChangeAspect="1" noChangeArrowheads="1"/>
          </p:cNvPicPr>
          <p:nvPr/>
        </p:nvPicPr>
        <p:blipFill>
          <a:blip r:embed="rId3" cstate="print"/>
          <a:srcRect l="7500" t="15333" r="25000" b="11333"/>
          <a:stretch>
            <a:fillRect/>
          </a:stretch>
        </p:blipFill>
        <p:spPr bwMode="auto">
          <a:xfrm>
            <a:off x="762000" y="1188156"/>
            <a:ext cx="8001000" cy="5432778"/>
          </a:xfrm>
          <a:prstGeom prst="roundRect">
            <a:avLst/>
          </a:prstGeom>
          <a:noFill/>
          <a:ln w="2857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Wave 7"/>
          <p:cNvSpPr/>
          <p:nvPr/>
        </p:nvSpPr>
        <p:spPr>
          <a:xfrm>
            <a:off x="4191000" y="152400"/>
            <a:ext cx="4953000" cy="914400"/>
          </a:xfrm>
          <a:prstGeom prst="wave">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4000" b="1" dirty="0">
                <a:latin typeface="Arial Narrow" pitchFamily="34" charset="0"/>
              </a:rPr>
              <a:t>Examining Local PSO </a:t>
            </a:r>
          </a:p>
        </p:txBody>
      </p:sp>
      <p:pic>
        <p:nvPicPr>
          <p:cNvPr id="3074" name="Picture 2"/>
          <p:cNvPicPr>
            <a:picLocks noChangeAspect="1" noChangeArrowheads="1"/>
          </p:cNvPicPr>
          <p:nvPr/>
        </p:nvPicPr>
        <p:blipFill>
          <a:blip r:embed="rId3" cstate="print"/>
          <a:srcRect l="37500" t="11333" r="4167" b="18000"/>
          <a:stretch>
            <a:fillRect/>
          </a:stretch>
        </p:blipFill>
        <p:spPr bwMode="auto">
          <a:xfrm>
            <a:off x="116456" y="762000"/>
            <a:ext cx="4226944" cy="3200400"/>
          </a:xfrm>
          <a:prstGeom prst="roundRect">
            <a:avLst/>
          </a:prstGeom>
          <a:noFill/>
          <a:ln w="28575">
            <a:solidFill>
              <a:srgbClr val="7030A0"/>
            </a:solidFill>
            <a:miter lim="800000"/>
            <a:headEnd/>
            <a:tailEnd/>
          </a:ln>
          <a:effectLst/>
          <a:scene3d>
            <a:camera prst="isometricOffAxis1Right"/>
            <a:lightRig rig="threePt" dir="t"/>
          </a:scene3d>
        </p:spPr>
      </p:pic>
      <p:pic>
        <p:nvPicPr>
          <p:cNvPr id="3075" name="Picture 3"/>
          <p:cNvPicPr>
            <a:picLocks noChangeAspect="1" noChangeArrowheads="1"/>
          </p:cNvPicPr>
          <p:nvPr/>
        </p:nvPicPr>
        <p:blipFill>
          <a:blip r:embed="rId4" cstate="print"/>
          <a:srcRect l="9167" t="-667" r="8333" b="667"/>
          <a:stretch>
            <a:fillRect/>
          </a:stretch>
        </p:blipFill>
        <p:spPr bwMode="auto">
          <a:xfrm>
            <a:off x="2536129" y="1905000"/>
            <a:ext cx="4398071" cy="3200400"/>
          </a:xfrm>
          <a:prstGeom prst="roundRect">
            <a:avLst/>
          </a:prstGeom>
          <a:noFill/>
          <a:ln w="28575">
            <a:solidFill>
              <a:srgbClr val="7030A0"/>
            </a:solidFill>
            <a:miter lim="800000"/>
            <a:headEnd/>
            <a:tailEnd/>
          </a:ln>
          <a:effectLst/>
          <a:scene3d>
            <a:camera prst="isometricOffAxis1Right"/>
            <a:lightRig rig="threePt" dir="t"/>
          </a:scene3d>
        </p:spPr>
      </p:pic>
      <p:pic>
        <p:nvPicPr>
          <p:cNvPr id="3076" name="Picture 4"/>
          <p:cNvPicPr>
            <a:picLocks noChangeAspect="1" noChangeArrowheads="1"/>
          </p:cNvPicPr>
          <p:nvPr/>
        </p:nvPicPr>
        <p:blipFill>
          <a:blip r:embed="rId5" cstate="print"/>
          <a:srcRect l="9167" t="667" r="9167" b="4667"/>
          <a:stretch>
            <a:fillRect/>
          </a:stretch>
        </p:blipFill>
        <p:spPr bwMode="auto">
          <a:xfrm>
            <a:off x="4802755" y="3429000"/>
            <a:ext cx="4417445" cy="3200400"/>
          </a:xfrm>
          <a:prstGeom prst="roundRect">
            <a:avLst/>
          </a:prstGeom>
          <a:noFill/>
          <a:ln w="28575">
            <a:solidFill>
              <a:srgbClr val="7030A0"/>
            </a:solidFill>
            <a:miter lim="800000"/>
            <a:headEnd/>
            <a:tailEnd/>
          </a:ln>
          <a:effectLst/>
          <a:scene3d>
            <a:camera prst="isometricOffAxis1Right"/>
            <a:lightRig rig="threePt" dir="t"/>
          </a:scene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0-#ppt_w/2"/>
                                          </p:val>
                                        </p:tav>
                                        <p:tav tm="100000">
                                          <p:val>
                                            <p:strVal val="#ppt_x"/>
                                          </p:val>
                                        </p:tav>
                                      </p:tavLst>
                                    </p:anim>
                                    <p:anim calcmode="lin" valueType="num">
                                      <p:cBhvr additive="base">
                                        <p:cTn id="14"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additive="base">
                                        <p:cTn id="19" dur="500" fill="hold"/>
                                        <p:tgtEl>
                                          <p:spTgt spid="3076"/>
                                        </p:tgtEl>
                                        <p:attrNameLst>
                                          <p:attrName>ppt_x</p:attrName>
                                        </p:attrNameLst>
                                      </p:cBhvr>
                                      <p:tavLst>
                                        <p:tav tm="0">
                                          <p:val>
                                            <p:strVal val="0-#ppt_w/2"/>
                                          </p:val>
                                        </p:tav>
                                        <p:tav tm="100000">
                                          <p:val>
                                            <p:strVal val="#ppt_x"/>
                                          </p:val>
                                        </p:tav>
                                      </p:tavLst>
                                    </p:anim>
                                    <p:anim calcmode="lin" valueType="num">
                                      <p:cBhvr additive="base">
                                        <p:cTn id="20" dur="500" fill="hold"/>
                                        <p:tgtEl>
                                          <p:spTgt spid="30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1"/>
          <p:cNvSpPr>
            <a:spLocks noGrp="1"/>
          </p:cNvSpPr>
          <p:nvPr>
            <p:ph type="sldNum" sz="quarter" idx="12"/>
          </p:nvPr>
        </p:nvSpPr>
        <p:spPr bwMode="auto">
          <a:noFill/>
          <a:ln>
            <a:miter lim="800000"/>
            <a:headEnd/>
            <a:tailEnd/>
          </a:ln>
        </p:spPr>
        <p:txBody>
          <a:bodyPr/>
          <a:lstStyle/>
          <a:p>
            <a:fld id="{90925FA5-A8B4-4E9F-95BA-8379E01B8D28}" type="slidenum">
              <a:rPr lang="en-US"/>
              <a:pPr/>
              <a:t>39</a:t>
            </a:fld>
            <a:endParaRPr lang="en-US"/>
          </a:p>
        </p:txBody>
      </p:sp>
      <p:pic>
        <p:nvPicPr>
          <p:cNvPr id="39939" name="Picture 2"/>
          <p:cNvPicPr>
            <a:picLocks noChangeAspect="1" noChangeArrowheads="1"/>
          </p:cNvPicPr>
          <p:nvPr/>
        </p:nvPicPr>
        <p:blipFill>
          <a:blip r:embed="rId3" cstate="print"/>
          <a:srcRect/>
          <a:stretch>
            <a:fillRect/>
          </a:stretch>
        </p:blipFill>
        <p:spPr bwMode="auto">
          <a:xfrm>
            <a:off x="1066800" y="1301045"/>
            <a:ext cx="3657600" cy="50997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9940" name="Picture 3"/>
          <p:cNvPicPr>
            <a:picLocks noChangeAspect="1" noChangeArrowheads="1"/>
          </p:cNvPicPr>
          <p:nvPr/>
        </p:nvPicPr>
        <p:blipFill>
          <a:blip r:embed="rId4" cstate="print"/>
          <a:srcRect/>
          <a:stretch>
            <a:fillRect/>
          </a:stretch>
        </p:blipFill>
        <p:spPr bwMode="auto">
          <a:xfrm>
            <a:off x="5151272" y="1295400"/>
            <a:ext cx="3383128" cy="502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1822450" y="314325"/>
            <a:ext cx="5795963" cy="523875"/>
          </a:xfrm>
          <a:prstGeom prst="rect">
            <a:avLst/>
          </a:prstGeom>
          <a:noFill/>
        </p:spPr>
        <p:txBody>
          <a:bodyPr wrap="none">
            <a:spAutoFit/>
          </a:bodyPr>
          <a:lstStyle/>
          <a:p>
            <a:pPr algn="ctr" fontAlgn="auto">
              <a:spcBef>
                <a:spcPts val="0"/>
              </a:spcBef>
              <a:spcAft>
                <a:spcPts val="0"/>
              </a:spcAft>
              <a:defRPr/>
            </a:pPr>
            <a:r>
              <a:rPr lang="en-US" sz="2800" b="1" dirty="0">
                <a:solidFill>
                  <a:srgbClr val="72869B"/>
                </a:solidFill>
                <a:effectLst>
                  <a:outerShdw blurRad="38100" dist="38100" dir="2700000" algn="tl">
                    <a:srgbClr val="000000">
                      <a:alpha val="43137"/>
                    </a:srgbClr>
                  </a:outerShdw>
                </a:effectLst>
                <a:latin typeface="+mn-lt"/>
                <a:ea typeface="ＭＳ Ｐゴシック" pitchFamily="-112" charset="-128"/>
                <a:cs typeface="ＭＳ Ｐゴシック" pitchFamily="-112" charset="-128"/>
              </a:rPr>
              <a:t>Parent Informational Flyers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sz="half" idx="2"/>
          </p:nvPr>
        </p:nvSpPr>
        <p:spPr>
          <a:xfrm>
            <a:off x="685800" y="5791200"/>
            <a:ext cx="8077200" cy="762000"/>
          </a:xfrm>
        </p:spPr>
        <p:txBody>
          <a:bodyPr anchor="ctr"/>
          <a:lstStyle/>
          <a:p>
            <a:pPr indent="-342900" algn="ctr" eaLnBrk="1" hangingPunct="1">
              <a:lnSpc>
                <a:spcPct val="90000"/>
              </a:lnSpc>
              <a:buFont typeface="Wingdings 2" charset="2"/>
              <a:buNone/>
            </a:pPr>
            <a:r>
              <a:rPr lang="en-US" sz="1600" smtClean="0">
                <a:latin typeface="Verdana" charset="0"/>
              </a:rPr>
              <a:t>National Technical Assistance &amp; Dissemination Center funded by the U.S. Department of Education Office of Special Education Programs</a:t>
            </a:r>
          </a:p>
        </p:txBody>
      </p:sp>
      <p:sp>
        <p:nvSpPr>
          <p:cNvPr id="30723" name="Rectangle 1028"/>
          <p:cNvSpPr>
            <a:spLocks noChangeArrowheads="1"/>
          </p:cNvSpPr>
          <p:nvPr/>
        </p:nvSpPr>
        <p:spPr bwMode="auto">
          <a:xfrm>
            <a:off x="914400" y="762000"/>
            <a:ext cx="7543800" cy="4924425"/>
          </a:xfrm>
          <a:prstGeom prst="rect">
            <a:avLst/>
          </a:prstGeom>
          <a:noFill/>
          <a:ln w="9525">
            <a:noFill/>
            <a:miter lim="800000"/>
            <a:headEnd/>
            <a:tailEnd/>
          </a:ln>
        </p:spPr>
        <p:txBody>
          <a:bodyPr>
            <a:spAutoFit/>
          </a:bodyPr>
          <a:lstStyle/>
          <a:p>
            <a:pPr algn="ctr">
              <a:buClr>
                <a:srgbClr val="C78A49"/>
              </a:buClr>
              <a:buSzPct val="80000"/>
            </a:pPr>
            <a:r>
              <a:rPr lang="en-US" sz="4000" b="1">
                <a:solidFill>
                  <a:srgbClr val="72869B"/>
                </a:solidFill>
                <a:effectLst>
                  <a:outerShdw blurRad="38100" dist="38100" dir="2700000" algn="tl">
                    <a:srgbClr val="C0C0C0"/>
                  </a:outerShdw>
                </a:effectLst>
                <a:latin typeface="Verdana" charset="0"/>
              </a:rPr>
              <a:t>NPSO Center Mission</a:t>
            </a:r>
          </a:p>
          <a:p>
            <a:pPr algn="ctr">
              <a:buClr>
                <a:srgbClr val="C78A49"/>
              </a:buClr>
              <a:buSzPct val="80000"/>
            </a:pPr>
            <a:endParaRPr lang="en-US" sz="2400" b="1">
              <a:solidFill>
                <a:srgbClr val="91581F"/>
              </a:solidFill>
              <a:latin typeface="Verdana" charset="0"/>
            </a:endParaRPr>
          </a:p>
          <a:p>
            <a:pPr algn="ctr">
              <a:buClr>
                <a:srgbClr val="C78A49"/>
              </a:buClr>
              <a:buSzPct val="80000"/>
            </a:pPr>
            <a:r>
              <a:rPr lang="en-US" sz="2800" i="1">
                <a:solidFill>
                  <a:srgbClr val="72869B"/>
                </a:solidFill>
                <a:latin typeface="Verdana" charset="0"/>
              </a:rPr>
              <a:t>Help State Education Agencies </a:t>
            </a:r>
          </a:p>
          <a:p>
            <a:pPr algn="ctr">
              <a:buClr>
                <a:srgbClr val="C78A49"/>
              </a:buClr>
              <a:buSzPct val="80000"/>
            </a:pPr>
            <a:r>
              <a:rPr lang="en-US" sz="2800" b="1" i="1">
                <a:solidFill>
                  <a:srgbClr val="72869B"/>
                </a:solidFill>
                <a:latin typeface="Verdana" charset="0"/>
              </a:rPr>
              <a:t>develop practical, yet rigorous </a:t>
            </a:r>
          </a:p>
          <a:p>
            <a:pPr algn="ctr">
              <a:buClr>
                <a:srgbClr val="C78A49"/>
              </a:buClr>
              <a:buSzPct val="80000"/>
            </a:pPr>
            <a:r>
              <a:rPr lang="en-US" sz="2800" b="1" i="1">
                <a:solidFill>
                  <a:srgbClr val="72869B"/>
                </a:solidFill>
                <a:latin typeface="Verdana" charset="0"/>
              </a:rPr>
              <a:t>data collection systems</a:t>
            </a:r>
          </a:p>
          <a:p>
            <a:pPr algn="ctr">
              <a:buClr>
                <a:srgbClr val="C78A49"/>
              </a:buClr>
              <a:buSzPct val="80000"/>
            </a:pPr>
            <a:r>
              <a:rPr lang="en-US" sz="2800" b="1" i="1">
                <a:solidFill>
                  <a:srgbClr val="72869B"/>
                </a:solidFill>
                <a:latin typeface="Verdana" charset="0"/>
              </a:rPr>
              <a:t> </a:t>
            </a:r>
            <a:r>
              <a:rPr lang="en-US" sz="2800" i="1">
                <a:solidFill>
                  <a:srgbClr val="72869B"/>
                </a:solidFill>
                <a:latin typeface="Verdana" charset="0"/>
              </a:rPr>
              <a:t>to describe the</a:t>
            </a:r>
            <a:r>
              <a:rPr lang="en-US" sz="2800">
                <a:solidFill>
                  <a:srgbClr val="72869B"/>
                </a:solidFill>
                <a:latin typeface="Verdana" charset="0"/>
              </a:rPr>
              <a:t> </a:t>
            </a:r>
          </a:p>
          <a:p>
            <a:pPr algn="ctr">
              <a:buClr>
                <a:srgbClr val="C78A49"/>
              </a:buClr>
              <a:buSzPct val="80000"/>
            </a:pPr>
            <a:r>
              <a:rPr lang="en-US" sz="2800" b="1" i="1">
                <a:solidFill>
                  <a:srgbClr val="72869B"/>
                </a:solidFill>
                <a:latin typeface="Verdana" charset="0"/>
              </a:rPr>
              <a:t>further education</a:t>
            </a:r>
            <a:r>
              <a:rPr lang="en-US" sz="2800" b="1">
                <a:solidFill>
                  <a:srgbClr val="72869B"/>
                </a:solidFill>
                <a:latin typeface="Verdana" charset="0"/>
              </a:rPr>
              <a:t> and c</a:t>
            </a:r>
            <a:r>
              <a:rPr lang="en-US" sz="2800" b="1" i="1">
                <a:solidFill>
                  <a:srgbClr val="72869B"/>
                </a:solidFill>
                <a:latin typeface="Verdana" charset="0"/>
              </a:rPr>
              <a:t>ompetitive employment</a:t>
            </a:r>
            <a:r>
              <a:rPr lang="en-US" sz="2800" b="1">
                <a:solidFill>
                  <a:srgbClr val="72869B"/>
                </a:solidFill>
                <a:latin typeface="Verdana" charset="0"/>
              </a:rPr>
              <a:t> </a:t>
            </a:r>
            <a:r>
              <a:rPr lang="en-US" sz="2800" b="1" i="1">
                <a:solidFill>
                  <a:srgbClr val="72869B"/>
                </a:solidFill>
                <a:latin typeface="Verdana" charset="0"/>
              </a:rPr>
              <a:t>experiences</a:t>
            </a:r>
            <a:r>
              <a:rPr lang="en-US" sz="2800">
                <a:solidFill>
                  <a:srgbClr val="72869B"/>
                </a:solidFill>
                <a:latin typeface="Verdana" charset="0"/>
              </a:rPr>
              <a:t> </a:t>
            </a:r>
            <a:r>
              <a:rPr lang="en-US" sz="2800" i="1">
                <a:solidFill>
                  <a:srgbClr val="72869B"/>
                </a:solidFill>
                <a:latin typeface="Verdana" charset="0"/>
              </a:rPr>
              <a:t>of youth with disabilities as they transition from high school to adult life.</a:t>
            </a:r>
            <a:r>
              <a:rPr lang="en-US" sz="2800">
                <a:solidFill>
                  <a:srgbClr val="72869B"/>
                </a:solidFill>
                <a:latin typeface="Verdana" charset="0"/>
              </a:rPr>
              <a:t> </a:t>
            </a:r>
          </a:p>
          <a:p>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ChangeAspect="1" noChangeArrowheads="1"/>
          </p:cNvPicPr>
          <p:nvPr/>
        </p:nvPicPr>
        <p:blipFill>
          <a:blip r:embed="rId3" cstate="print"/>
          <a:srcRect/>
          <a:stretch>
            <a:fillRect/>
          </a:stretch>
        </p:blipFill>
        <p:spPr bwMode="auto">
          <a:xfrm>
            <a:off x="5029200" y="1219200"/>
            <a:ext cx="3606800" cy="5105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8915" name="Picture 2"/>
          <p:cNvPicPr>
            <a:picLocks noChangeAspect="1" noChangeArrowheads="1"/>
          </p:cNvPicPr>
          <p:nvPr/>
        </p:nvPicPr>
        <p:blipFill>
          <a:blip r:embed="rId4" cstate="print"/>
          <a:srcRect/>
          <a:stretch>
            <a:fillRect/>
          </a:stretch>
        </p:blipFill>
        <p:spPr bwMode="auto">
          <a:xfrm>
            <a:off x="998537" y="1219200"/>
            <a:ext cx="3802063" cy="5105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TextBox 8"/>
          <p:cNvSpPr txBox="1"/>
          <p:nvPr/>
        </p:nvSpPr>
        <p:spPr>
          <a:xfrm>
            <a:off x="3048000" y="330200"/>
            <a:ext cx="3505200" cy="584200"/>
          </a:xfrm>
          <a:prstGeom prst="rect">
            <a:avLst/>
          </a:prstGeom>
          <a:noFill/>
        </p:spPr>
        <p:txBody>
          <a:bodyPr>
            <a:spAutoFit/>
          </a:bodyPr>
          <a:lstStyle/>
          <a:p>
            <a:pPr fontAlgn="auto">
              <a:spcBef>
                <a:spcPts val="0"/>
              </a:spcBef>
              <a:spcAft>
                <a:spcPts val="0"/>
              </a:spcAft>
              <a:defRPr/>
            </a:pPr>
            <a:r>
              <a:rPr lang="en-US" sz="3200" b="1" dirty="0">
                <a:solidFill>
                  <a:srgbClr val="72869B"/>
                </a:solidFill>
                <a:effectLst>
                  <a:outerShdw blurRad="38100" dist="38100" dir="2700000" algn="tl">
                    <a:srgbClr val="000000">
                      <a:alpha val="43137"/>
                    </a:srgbClr>
                  </a:outerShdw>
                </a:effectLst>
                <a:latin typeface="+mn-lt"/>
                <a:ea typeface="ＭＳ Ｐゴシック" pitchFamily="-112" charset="-128"/>
                <a:cs typeface="ＭＳ Ｐゴシック" pitchFamily="-112" charset="-128"/>
              </a:rPr>
              <a:t>Student Flyers</a:t>
            </a:r>
          </a:p>
        </p:txBody>
      </p:sp>
      <p:sp>
        <p:nvSpPr>
          <p:cNvPr id="97285" name="Slide Number Placeholder 5"/>
          <p:cNvSpPr>
            <a:spLocks noGrp="1"/>
          </p:cNvSpPr>
          <p:nvPr>
            <p:ph type="sldNum" sz="quarter" idx="12"/>
          </p:nvPr>
        </p:nvSpPr>
        <p:spPr bwMode="auto">
          <a:noFill/>
          <a:ln>
            <a:miter lim="800000"/>
            <a:headEnd/>
            <a:tailEnd/>
          </a:ln>
        </p:spPr>
        <p:txBody>
          <a:bodyPr/>
          <a:lstStyle/>
          <a:p>
            <a:fld id="{29B13741-D732-44CC-85AE-3045D129666A}" type="slidenum">
              <a:rPr lang="en-US"/>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762000"/>
          </a:xfrm>
        </p:spPr>
        <p:txBody>
          <a:bodyPr/>
          <a:lstStyle/>
          <a:p>
            <a:r>
              <a:rPr smtClean="0">
                <a:effectLst>
                  <a:outerShdw blurRad="38100" dist="38100" dir="2700000" algn="tl">
                    <a:srgbClr val="C0C0C0"/>
                  </a:outerShdw>
                </a:effectLst>
                <a:latin typeface="Verdana" charset="0"/>
              </a:rPr>
              <a:t>What’s New in the Center</a:t>
            </a:r>
          </a:p>
        </p:txBody>
      </p:sp>
      <p:sp>
        <p:nvSpPr>
          <p:cNvPr id="99331" name="Content Placeholder 6"/>
          <p:cNvSpPr>
            <a:spLocks noGrp="1"/>
          </p:cNvSpPr>
          <p:nvPr>
            <p:ph sz="half" idx="1"/>
          </p:nvPr>
        </p:nvSpPr>
        <p:spPr>
          <a:xfrm>
            <a:off x="457200" y="2133600"/>
            <a:ext cx="4038600" cy="3962400"/>
          </a:xfrm>
        </p:spPr>
        <p:txBody>
          <a:bodyPr/>
          <a:lstStyle/>
          <a:p>
            <a:pPr algn="ctr">
              <a:buFont typeface="Wingdings 2" charset="2"/>
              <a:buNone/>
            </a:pPr>
            <a:r>
              <a:rPr lang="en-US" smtClean="0">
                <a:latin typeface="Verdana" charset="0"/>
              </a:rPr>
              <a:t>Working with States to incorporate Indicator 14 data into their </a:t>
            </a:r>
          </a:p>
          <a:p>
            <a:pPr algn="ctr">
              <a:buFont typeface="Wingdings 2" charset="2"/>
              <a:buNone/>
            </a:pPr>
            <a:r>
              <a:rPr lang="en-US" b="1" smtClean="0">
                <a:latin typeface="Verdana" charset="0"/>
              </a:rPr>
              <a:t>State </a:t>
            </a:r>
          </a:p>
          <a:p>
            <a:pPr algn="ctr">
              <a:buFont typeface="Wingdings 2" charset="2"/>
              <a:buNone/>
            </a:pPr>
            <a:r>
              <a:rPr lang="en-US" b="1" smtClean="0">
                <a:latin typeface="Verdana" charset="0"/>
              </a:rPr>
              <a:t>Longitudinal </a:t>
            </a:r>
          </a:p>
          <a:p>
            <a:pPr algn="ctr">
              <a:buFont typeface="Wingdings 2" charset="2"/>
              <a:buNone/>
            </a:pPr>
            <a:r>
              <a:rPr lang="en-US" b="1" smtClean="0">
                <a:latin typeface="Verdana" charset="0"/>
              </a:rPr>
              <a:t>Data </a:t>
            </a:r>
          </a:p>
          <a:p>
            <a:pPr algn="ctr">
              <a:buFont typeface="Wingdings 2" charset="2"/>
              <a:buNone/>
            </a:pPr>
            <a:r>
              <a:rPr lang="en-US" b="1" smtClean="0">
                <a:latin typeface="Verdana" charset="0"/>
              </a:rPr>
              <a:t>Systems</a:t>
            </a:r>
          </a:p>
        </p:txBody>
      </p:sp>
      <p:sp>
        <p:nvSpPr>
          <p:cNvPr id="99332" name="Slide Number Placeholder 3"/>
          <p:cNvSpPr>
            <a:spLocks noGrp="1"/>
          </p:cNvSpPr>
          <p:nvPr>
            <p:ph type="sldNum" sz="quarter" idx="12"/>
          </p:nvPr>
        </p:nvSpPr>
        <p:spPr bwMode="auto">
          <a:noFill/>
          <a:ln>
            <a:miter lim="800000"/>
            <a:headEnd/>
            <a:tailEnd/>
          </a:ln>
        </p:spPr>
        <p:txBody>
          <a:bodyPr/>
          <a:lstStyle/>
          <a:p>
            <a:fld id="{A4D8053D-FF60-4F68-AC77-9EAA53918C8C}" type="slidenum">
              <a:rPr lang="en-US"/>
              <a:pPr/>
              <a:t>41</a:t>
            </a:fld>
            <a:endParaRPr lang="en-US"/>
          </a:p>
        </p:txBody>
      </p:sp>
      <p:pic>
        <p:nvPicPr>
          <p:cNvPr id="99333" name="Picture 2"/>
          <p:cNvPicPr>
            <a:picLocks noGrp="1" noChangeAspect="1" noChangeArrowheads="1"/>
          </p:cNvPicPr>
          <p:nvPr>
            <p:ph sz="half" idx="2"/>
          </p:nvPr>
        </p:nvPicPr>
        <p:blipFill>
          <a:blip r:embed="rId3" cstate="print"/>
          <a:srcRect/>
          <a:stretch>
            <a:fillRect/>
          </a:stretch>
        </p:blipFill>
        <p:spPr>
          <a:xfrm>
            <a:off x="4572000" y="1905000"/>
            <a:ext cx="3641725" cy="3124200"/>
          </a:xfrm>
        </p:spPr>
      </p:pic>
      <p:sp>
        <p:nvSpPr>
          <p:cNvPr id="99334" name="Rectangle 5"/>
          <p:cNvSpPr>
            <a:spLocks noChangeArrowheads="1"/>
          </p:cNvSpPr>
          <p:nvPr/>
        </p:nvSpPr>
        <p:spPr bwMode="auto">
          <a:xfrm>
            <a:off x="4343400" y="5562600"/>
            <a:ext cx="4191000" cy="369888"/>
          </a:xfrm>
          <a:prstGeom prst="rect">
            <a:avLst/>
          </a:prstGeom>
          <a:noFill/>
          <a:ln w="9525">
            <a:noFill/>
            <a:miter lim="800000"/>
            <a:headEnd/>
            <a:tailEnd/>
          </a:ln>
        </p:spPr>
        <p:txBody>
          <a:bodyPr>
            <a:spAutoFit/>
          </a:bodyPr>
          <a:lstStyle/>
          <a:p>
            <a:pPr algn="ctr"/>
            <a:r>
              <a:rPr lang="en-US" b="1"/>
              <a:t>http://nces.ed.gov/programs/slds/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Box 3"/>
          <p:cNvSpPr txBox="1">
            <a:spLocks noChangeArrowheads="1"/>
          </p:cNvSpPr>
          <p:nvPr/>
        </p:nvSpPr>
        <p:spPr bwMode="auto">
          <a:xfrm>
            <a:off x="1981200" y="4876800"/>
            <a:ext cx="5486400" cy="954088"/>
          </a:xfrm>
          <a:prstGeom prst="rect">
            <a:avLst/>
          </a:prstGeom>
          <a:noFill/>
          <a:ln w="9525">
            <a:noFill/>
            <a:miter lim="800000"/>
            <a:headEnd/>
            <a:tailEnd/>
          </a:ln>
        </p:spPr>
        <p:txBody>
          <a:bodyPr>
            <a:spAutoFit/>
          </a:bodyPr>
          <a:lstStyle/>
          <a:p>
            <a:pPr algn="ctr"/>
            <a:endParaRPr lang="en-US" sz="2400">
              <a:latin typeface="Verdana" charset="0"/>
            </a:endParaRPr>
          </a:p>
          <a:p>
            <a:pPr algn="ctr"/>
            <a:r>
              <a:rPr lang="en-US" sz="3200">
                <a:solidFill>
                  <a:srgbClr val="72869B"/>
                </a:solidFill>
                <a:latin typeface="Verdana" charset="0"/>
                <a:hlinkClick r:id="rId3"/>
              </a:rPr>
              <a:t>http://www.psocenter.org</a:t>
            </a:r>
            <a:endParaRPr lang="en-US" sz="3200">
              <a:solidFill>
                <a:srgbClr val="72869B"/>
              </a:solidFill>
              <a:latin typeface="Verdana" charset="0"/>
            </a:endParaRPr>
          </a:p>
        </p:txBody>
      </p:sp>
      <p:pic>
        <p:nvPicPr>
          <p:cNvPr id="101379" name="Picture 9" descr="revLogoSmUseThis.tif"/>
          <p:cNvPicPr>
            <a:picLocks noChangeAspect="1"/>
          </p:cNvPicPr>
          <p:nvPr/>
        </p:nvPicPr>
        <p:blipFill>
          <a:blip r:embed="rId4" cstate="print"/>
          <a:srcRect/>
          <a:stretch>
            <a:fillRect/>
          </a:stretch>
        </p:blipFill>
        <p:spPr bwMode="auto">
          <a:xfrm>
            <a:off x="609600" y="1143000"/>
            <a:ext cx="8018463" cy="3429000"/>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p:cNvSpPr>
          <p:nvPr>
            <p:ph type="title"/>
          </p:nvPr>
        </p:nvSpPr>
        <p:spPr bwMode="auto">
          <a:xfrm>
            <a:off x="1524000" y="381000"/>
            <a:ext cx="5486400" cy="609600"/>
          </a:xfrm>
        </p:spPr>
        <p:txBody>
          <a:bodyPr>
            <a:normAutofit/>
          </a:bodyPr>
          <a:lstStyle/>
          <a:p>
            <a:pPr eaLnBrk="1" hangingPunct="1">
              <a:defRPr/>
            </a:pPr>
            <a:r>
              <a:rPr sz="3200">
                <a:effectLst>
                  <a:outerShdw blurRad="38100" dist="38100" dir="2700000" algn="tl">
                    <a:srgbClr val="DDDDDD"/>
                  </a:outerShdw>
                </a:effectLst>
                <a:latin typeface="Verdana" charset="0"/>
                <a:cs typeface="Verdana" charset="0"/>
              </a:rPr>
              <a:t>"Old" Indicator 14 </a:t>
            </a:r>
          </a:p>
        </p:txBody>
      </p:sp>
      <p:sp>
        <p:nvSpPr>
          <p:cNvPr id="20483" name="Rectangle 3"/>
          <p:cNvSpPr>
            <a:spLocks noGrp="1"/>
          </p:cNvSpPr>
          <p:nvPr>
            <p:ph type="body" idx="1"/>
          </p:nvPr>
        </p:nvSpPr>
        <p:spPr>
          <a:xfrm>
            <a:off x="762000" y="1524000"/>
            <a:ext cx="4800600" cy="4876800"/>
          </a:xfrm>
        </p:spPr>
        <p:txBody>
          <a:bodyPr/>
          <a:lstStyle/>
          <a:p>
            <a:pPr marL="0" indent="0" eaLnBrk="1" hangingPunct="1">
              <a:lnSpc>
                <a:spcPct val="90000"/>
              </a:lnSpc>
              <a:buFont typeface="Wingdings 2" pitchFamily="31" charset="2"/>
              <a:buNone/>
              <a:defRPr/>
            </a:pPr>
            <a:r>
              <a:rPr lang="en-US" sz="2400" dirty="0" smtClean="0">
                <a:latin typeface="Verdana" pitchFamily="31" charset="0"/>
                <a:cs typeface="Candara" pitchFamily="31" charset="0"/>
              </a:rPr>
              <a:t>Percent of youth who had IEPs, are no longer in secondary school and who have been </a:t>
            </a:r>
          </a:p>
          <a:p>
            <a:pPr marL="0" indent="0" eaLnBrk="1" hangingPunct="1">
              <a:lnSpc>
                <a:spcPct val="90000"/>
              </a:lnSpc>
              <a:buFont typeface="Wingdings 2" pitchFamily="31" charset="2"/>
              <a:buNone/>
              <a:defRPr/>
            </a:pPr>
            <a:endParaRPr lang="en-US" sz="1600" dirty="0" smtClean="0">
              <a:latin typeface="Verdana" pitchFamily="31" charset="0"/>
              <a:cs typeface="Candara" pitchFamily="31" charset="0"/>
            </a:endParaRPr>
          </a:p>
          <a:p>
            <a:pPr indent="-342900" eaLnBrk="1" hangingPunct="1">
              <a:lnSpc>
                <a:spcPct val="90000"/>
              </a:lnSpc>
              <a:buFont typeface="Wingdings 2" pitchFamily="31" charset="2"/>
              <a:buChar char=""/>
              <a:defRPr/>
            </a:pPr>
            <a:r>
              <a:rPr lang="en-US" sz="2400" b="1" dirty="0" smtClean="0">
                <a:solidFill>
                  <a:srgbClr val="1E44C9"/>
                </a:solidFill>
                <a:latin typeface="Verdana" pitchFamily="31" charset="0"/>
                <a:cs typeface="Candara" pitchFamily="31" charset="0"/>
              </a:rPr>
              <a:t>competitively employed,</a:t>
            </a:r>
          </a:p>
          <a:p>
            <a:pPr marL="285750" indent="-285750" eaLnBrk="1" hangingPunct="1">
              <a:lnSpc>
                <a:spcPct val="90000"/>
              </a:lnSpc>
              <a:buFont typeface="Wingdings 2" pitchFamily="31" charset="2"/>
              <a:buNone/>
              <a:defRPr/>
            </a:pPr>
            <a:endParaRPr lang="en-US" sz="1600" b="1" dirty="0" smtClean="0">
              <a:solidFill>
                <a:srgbClr val="1E44C9"/>
              </a:solidFill>
              <a:latin typeface="Verdana" pitchFamily="31" charset="0"/>
              <a:cs typeface="Candara" pitchFamily="31" charset="0"/>
            </a:endParaRPr>
          </a:p>
          <a:p>
            <a:pPr indent="-342900" eaLnBrk="1" hangingPunct="1">
              <a:lnSpc>
                <a:spcPct val="90000"/>
              </a:lnSpc>
              <a:buFont typeface="Wingdings 2" pitchFamily="31" charset="2"/>
              <a:buChar char=""/>
              <a:defRPr/>
            </a:pPr>
            <a:r>
              <a:rPr lang="en-US" sz="2400" b="1" dirty="0" smtClean="0">
                <a:solidFill>
                  <a:srgbClr val="1E44C9"/>
                </a:solidFill>
                <a:latin typeface="Verdana" pitchFamily="31" charset="0"/>
                <a:cs typeface="Candara" pitchFamily="31" charset="0"/>
              </a:rPr>
              <a:t>enrolled in some type of postsecondary school, </a:t>
            </a:r>
          </a:p>
          <a:p>
            <a:pPr marL="0" indent="0" eaLnBrk="1" hangingPunct="1">
              <a:lnSpc>
                <a:spcPct val="90000"/>
              </a:lnSpc>
              <a:buFont typeface="Wingdings 2" pitchFamily="31" charset="2"/>
              <a:buNone/>
              <a:defRPr/>
            </a:pPr>
            <a:endParaRPr lang="en-US" sz="1600" b="1" dirty="0" smtClean="0">
              <a:solidFill>
                <a:srgbClr val="1E44C9"/>
              </a:solidFill>
              <a:latin typeface="Verdana" pitchFamily="31" charset="0"/>
              <a:cs typeface="Candara" pitchFamily="31" charset="0"/>
            </a:endParaRPr>
          </a:p>
          <a:p>
            <a:pPr indent="-342900" eaLnBrk="1" hangingPunct="1">
              <a:lnSpc>
                <a:spcPct val="90000"/>
              </a:lnSpc>
              <a:buFont typeface="Wingdings 2" pitchFamily="31" charset="2"/>
              <a:buChar char=""/>
              <a:defRPr/>
            </a:pPr>
            <a:r>
              <a:rPr lang="en-US" sz="2400" b="1" dirty="0" smtClean="0">
                <a:solidFill>
                  <a:srgbClr val="1E44C9"/>
                </a:solidFill>
                <a:latin typeface="Verdana" pitchFamily="31" charset="0"/>
                <a:cs typeface="Candara" pitchFamily="31" charset="0"/>
              </a:rPr>
              <a:t>or both</a:t>
            </a:r>
            <a:endParaRPr lang="en-US" sz="2400" dirty="0" smtClean="0">
              <a:solidFill>
                <a:srgbClr val="1E44C9"/>
              </a:solidFill>
              <a:latin typeface="Verdana" pitchFamily="31" charset="0"/>
              <a:cs typeface="Candara" pitchFamily="31" charset="0"/>
            </a:endParaRPr>
          </a:p>
          <a:p>
            <a:pPr marL="0" indent="0" eaLnBrk="1" hangingPunct="1">
              <a:lnSpc>
                <a:spcPct val="90000"/>
              </a:lnSpc>
              <a:buFont typeface="Wingdings 2" pitchFamily="31" charset="2"/>
              <a:buNone/>
              <a:defRPr/>
            </a:pPr>
            <a:endParaRPr lang="en-US" sz="1600" dirty="0" smtClean="0">
              <a:solidFill>
                <a:srgbClr val="1E44C9"/>
              </a:solidFill>
              <a:latin typeface="Verdana" pitchFamily="31" charset="0"/>
              <a:cs typeface="Candara" pitchFamily="31" charset="0"/>
            </a:endParaRPr>
          </a:p>
          <a:p>
            <a:pPr marL="0" indent="0" eaLnBrk="1" hangingPunct="1">
              <a:lnSpc>
                <a:spcPct val="90000"/>
              </a:lnSpc>
              <a:buFont typeface="Wingdings 2" pitchFamily="31" charset="2"/>
              <a:buNone/>
              <a:defRPr/>
            </a:pPr>
            <a:r>
              <a:rPr lang="en-US" sz="2400" dirty="0" smtClean="0">
                <a:latin typeface="Verdana" pitchFamily="31" charset="0"/>
                <a:cs typeface="Candara" pitchFamily="31" charset="0"/>
              </a:rPr>
              <a:t>within one year of leaving </a:t>
            </a:r>
          </a:p>
          <a:p>
            <a:pPr marL="0" indent="0" eaLnBrk="1" hangingPunct="1">
              <a:lnSpc>
                <a:spcPct val="90000"/>
              </a:lnSpc>
              <a:buFont typeface="Wingdings 2" pitchFamily="31" charset="2"/>
              <a:buNone/>
              <a:defRPr/>
            </a:pPr>
            <a:r>
              <a:rPr lang="en-US" sz="2400" dirty="0" smtClean="0">
                <a:latin typeface="Verdana" pitchFamily="31" charset="0"/>
                <a:cs typeface="Candara" pitchFamily="31" charset="0"/>
              </a:rPr>
              <a:t>high school.</a:t>
            </a:r>
          </a:p>
        </p:txBody>
      </p:sp>
      <p:pic>
        <p:nvPicPr>
          <p:cNvPr id="156676" name="Picture 4" descr="GuyWithHeadset"/>
          <p:cNvPicPr>
            <a:picLocks noChangeAspect="1" noChangeArrowheads="1"/>
          </p:cNvPicPr>
          <p:nvPr/>
        </p:nvPicPr>
        <p:blipFill>
          <a:blip r:embed="rId3" cstate="print"/>
          <a:srcRect l="5142" t="7428" r="2286"/>
          <a:stretch>
            <a:fillRect/>
          </a:stretch>
        </p:blipFill>
        <p:spPr bwMode="auto">
          <a:xfrm>
            <a:off x="5638800" y="2133600"/>
            <a:ext cx="3200400" cy="3200400"/>
          </a:xfrm>
          <a:prstGeom prst="rect">
            <a:avLst/>
          </a:prstGeom>
          <a:noFill/>
          <a:ln w="9525">
            <a:noFill/>
            <a:miter lim="800000"/>
            <a:headEnd/>
            <a:tailEnd/>
          </a:ln>
          <a:effectLst>
            <a:outerShdw blurRad="63500" dist="88900" dir="2700000" algn="ctr" rotWithShape="0">
              <a:srgbClr val="000000">
                <a:alpha val="59998"/>
              </a:srgbClr>
            </a:outerShdw>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p:cNvSpPr>
          <p:nvPr>
            <p:ph type="title"/>
          </p:nvPr>
        </p:nvSpPr>
        <p:spPr bwMode="auto">
          <a:xfrm>
            <a:off x="1676400" y="381000"/>
            <a:ext cx="5410200" cy="609600"/>
          </a:xfrm>
        </p:spPr>
        <p:txBody>
          <a:bodyPr>
            <a:normAutofit/>
          </a:bodyPr>
          <a:lstStyle/>
          <a:p>
            <a:pPr eaLnBrk="1" hangingPunct="1">
              <a:defRPr/>
            </a:pPr>
            <a:r>
              <a:rPr sz="3200">
                <a:effectLst>
                  <a:outerShdw blurRad="38100" dist="38100" dir="2700000" algn="tl">
                    <a:srgbClr val="DDDDDD"/>
                  </a:outerShdw>
                </a:effectLst>
                <a:latin typeface="Verdana" charset="0"/>
                <a:cs typeface="Verdana" charset="0"/>
              </a:rPr>
              <a:t>Revised Indicator 14 </a:t>
            </a:r>
          </a:p>
        </p:txBody>
      </p:sp>
      <p:sp>
        <p:nvSpPr>
          <p:cNvPr id="27651" name="Rectangle 3"/>
          <p:cNvSpPr>
            <a:spLocks noGrp="1"/>
          </p:cNvSpPr>
          <p:nvPr>
            <p:ph type="body" idx="1"/>
          </p:nvPr>
        </p:nvSpPr>
        <p:spPr>
          <a:xfrm>
            <a:off x="838200" y="1524000"/>
            <a:ext cx="8153400" cy="5105400"/>
          </a:xfrm>
        </p:spPr>
        <p:txBody>
          <a:bodyPr/>
          <a:lstStyle/>
          <a:p>
            <a:pPr marL="0" indent="0" eaLnBrk="1" hangingPunct="1">
              <a:lnSpc>
                <a:spcPct val="90000"/>
              </a:lnSpc>
              <a:buFont typeface="Wingdings 2" charset="2"/>
              <a:buNone/>
            </a:pPr>
            <a:r>
              <a:rPr lang="en-US" sz="2400" smtClean="0">
                <a:latin typeface="Verdana" charset="0"/>
              </a:rPr>
              <a:t>Percent of youth who are no longer in secondary school, had IEPs in effect at the time they left school, and were:</a:t>
            </a:r>
          </a:p>
          <a:p>
            <a:pPr marL="0" indent="0" eaLnBrk="1" hangingPunct="1">
              <a:lnSpc>
                <a:spcPct val="90000"/>
              </a:lnSpc>
              <a:buFont typeface="Wingdings 2" charset="2"/>
              <a:buNone/>
            </a:pPr>
            <a:endParaRPr lang="en-US" sz="1400" smtClean="0">
              <a:latin typeface="Verdana" charset="0"/>
            </a:endParaRPr>
          </a:p>
          <a:p>
            <a:pPr marL="0" indent="0" eaLnBrk="1" hangingPunct="1">
              <a:lnSpc>
                <a:spcPct val="90000"/>
              </a:lnSpc>
              <a:buFont typeface="Wingdings 2" charset="2"/>
              <a:buNone/>
            </a:pPr>
            <a:r>
              <a:rPr lang="en-US" sz="2400" b="1" smtClean="0">
                <a:solidFill>
                  <a:srgbClr val="1E44C9"/>
                </a:solidFill>
                <a:latin typeface="Verdana" charset="0"/>
              </a:rPr>
              <a:t>A. </a:t>
            </a:r>
            <a:r>
              <a:rPr lang="en-US" sz="2400" smtClean="0">
                <a:solidFill>
                  <a:srgbClr val="1E44C9"/>
                </a:solidFill>
                <a:latin typeface="Verdana" charset="0"/>
              </a:rPr>
              <a:t>Enrolled in </a:t>
            </a:r>
            <a:r>
              <a:rPr lang="en-US" sz="2400" b="1" i="1" smtClean="0">
                <a:solidFill>
                  <a:srgbClr val="1E44C9"/>
                </a:solidFill>
                <a:latin typeface="Verdana" charset="0"/>
              </a:rPr>
              <a:t>higher education </a:t>
            </a:r>
            <a:r>
              <a:rPr lang="en-US" sz="2400" smtClean="0">
                <a:solidFill>
                  <a:srgbClr val="1E44C9"/>
                </a:solidFill>
                <a:latin typeface="Verdana" charset="0"/>
              </a:rPr>
              <a:t>within one year of leaving high school.</a:t>
            </a:r>
          </a:p>
          <a:p>
            <a:pPr marL="0" indent="0" eaLnBrk="1" hangingPunct="1">
              <a:lnSpc>
                <a:spcPct val="90000"/>
              </a:lnSpc>
            </a:pPr>
            <a:endParaRPr lang="en-US" sz="1400" smtClean="0">
              <a:solidFill>
                <a:srgbClr val="1E44C9"/>
              </a:solidFill>
              <a:latin typeface="Verdana" charset="0"/>
            </a:endParaRPr>
          </a:p>
          <a:p>
            <a:pPr marL="0" indent="0" eaLnBrk="1" hangingPunct="1">
              <a:lnSpc>
                <a:spcPct val="90000"/>
              </a:lnSpc>
              <a:buFont typeface="Wingdings 2" charset="2"/>
              <a:buNone/>
            </a:pPr>
            <a:r>
              <a:rPr lang="en-US" sz="2400" b="1" smtClean="0">
                <a:solidFill>
                  <a:srgbClr val="1E44C9"/>
                </a:solidFill>
                <a:latin typeface="Verdana" charset="0"/>
              </a:rPr>
              <a:t>B. </a:t>
            </a:r>
            <a:r>
              <a:rPr lang="en-US" sz="2400" smtClean="0">
                <a:solidFill>
                  <a:srgbClr val="1E44C9"/>
                </a:solidFill>
                <a:latin typeface="Verdana" charset="0"/>
              </a:rPr>
              <a:t>Enrolled in </a:t>
            </a:r>
            <a:r>
              <a:rPr lang="en-US" sz="2400" b="1" i="1" smtClean="0">
                <a:solidFill>
                  <a:srgbClr val="1E44C9"/>
                </a:solidFill>
                <a:latin typeface="Verdana" charset="0"/>
              </a:rPr>
              <a:t>higher education or competitively employed </a:t>
            </a:r>
            <a:r>
              <a:rPr lang="en-US" sz="2400" smtClean="0">
                <a:solidFill>
                  <a:srgbClr val="1E44C9"/>
                </a:solidFill>
                <a:latin typeface="Verdana" charset="0"/>
              </a:rPr>
              <a:t>within one year of leaving high school.</a:t>
            </a:r>
          </a:p>
          <a:p>
            <a:pPr marL="0" indent="0" eaLnBrk="1" hangingPunct="1">
              <a:lnSpc>
                <a:spcPct val="90000"/>
              </a:lnSpc>
            </a:pPr>
            <a:endParaRPr lang="en-US" sz="1400" smtClean="0">
              <a:solidFill>
                <a:srgbClr val="1E44C9"/>
              </a:solidFill>
              <a:latin typeface="Verdana" charset="0"/>
            </a:endParaRPr>
          </a:p>
          <a:p>
            <a:pPr marL="0" indent="0" eaLnBrk="1" hangingPunct="1">
              <a:lnSpc>
                <a:spcPct val="90000"/>
              </a:lnSpc>
              <a:buFont typeface="Wingdings 2" charset="2"/>
              <a:buNone/>
            </a:pPr>
            <a:r>
              <a:rPr lang="en-US" sz="2400" b="1" smtClean="0">
                <a:solidFill>
                  <a:srgbClr val="1E44C9"/>
                </a:solidFill>
                <a:latin typeface="Verdana" charset="0"/>
              </a:rPr>
              <a:t>C. </a:t>
            </a:r>
            <a:r>
              <a:rPr lang="en-US" sz="2400" smtClean="0">
                <a:solidFill>
                  <a:srgbClr val="1E44C9"/>
                </a:solidFill>
                <a:latin typeface="Verdana" charset="0"/>
              </a:rPr>
              <a:t>Enrolled in </a:t>
            </a:r>
            <a:r>
              <a:rPr lang="en-US" sz="2400" b="1" i="1" smtClean="0">
                <a:solidFill>
                  <a:srgbClr val="1E44C9"/>
                </a:solidFill>
                <a:latin typeface="Verdana" charset="0"/>
              </a:rPr>
              <a:t>higher education or in some other postsecondary education or training; or competitively employed or in some other employment</a:t>
            </a:r>
            <a:r>
              <a:rPr lang="en-US" sz="2400" smtClean="0">
                <a:solidFill>
                  <a:srgbClr val="1E44C9"/>
                </a:solidFill>
                <a:latin typeface="Verdana" charset="0"/>
              </a:rPr>
              <a:t> within one year of leaving high school. </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p:cNvSpPr>
          <p:nvPr>
            <p:ph type="title"/>
          </p:nvPr>
        </p:nvSpPr>
        <p:spPr bwMode="auto">
          <a:xfrm>
            <a:off x="1371600" y="228600"/>
            <a:ext cx="6019800" cy="609600"/>
          </a:xfrm>
        </p:spPr>
        <p:txBody>
          <a:bodyPr>
            <a:normAutofit/>
          </a:bodyPr>
          <a:lstStyle/>
          <a:p>
            <a:pPr eaLnBrk="1" hangingPunct="1">
              <a:defRPr/>
            </a:pPr>
            <a:r>
              <a:rPr sz="3200">
                <a:effectLst>
                  <a:outerShdw blurRad="38100" dist="38100" dir="2700000" algn="tl">
                    <a:srgbClr val="DDDDDD"/>
                  </a:outerShdw>
                </a:effectLst>
                <a:latin typeface="Verdana" charset="0"/>
              </a:rPr>
              <a:t>Highlight of Changes</a:t>
            </a:r>
          </a:p>
        </p:txBody>
      </p:sp>
      <p:sp>
        <p:nvSpPr>
          <p:cNvPr id="20483" name="Rectangle 3"/>
          <p:cNvSpPr>
            <a:spLocks noGrp="1"/>
          </p:cNvSpPr>
          <p:nvPr>
            <p:ph type="body" idx="1"/>
          </p:nvPr>
        </p:nvSpPr>
        <p:spPr>
          <a:xfrm>
            <a:off x="685800" y="914400"/>
            <a:ext cx="8458200" cy="5791200"/>
          </a:xfrm>
        </p:spPr>
        <p:txBody>
          <a:bodyPr/>
          <a:lstStyle/>
          <a:p>
            <a:pPr indent="-342900" eaLnBrk="1" hangingPunct="1">
              <a:lnSpc>
                <a:spcPct val="90000"/>
              </a:lnSpc>
              <a:spcBef>
                <a:spcPct val="0"/>
              </a:spcBef>
              <a:buFont typeface="Wingdings 2" charset="2"/>
              <a:buNone/>
            </a:pPr>
            <a:endParaRPr lang="en-US" sz="2000" smtClean="0">
              <a:latin typeface="Verdana" charset="0"/>
            </a:endParaRPr>
          </a:p>
          <a:p>
            <a:pPr indent="-342900" eaLnBrk="1" hangingPunct="1">
              <a:lnSpc>
                <a:spcPct val="90000"/>
              </a:lnSpc>
              <a:spcBef>
                <a:spcPct val="0"/>
              </a:spcBef>
              <a:buClrTx/>
            </a:pPr>
            <a:r>
              <a:rPr lang="en-US" sz="2000" smtClean="0">
                <a:solidFill>
                  <a:srgbClr val="1E44C9"/>
                </a:solidFill>
                <a:latin typeface="Verdana" charset="0"/>
              </a:rPr>
              <a:t>Feb. 2009 significant changes; </a:t>
            </a:r>
            <a:r>
              <a:rPr lang="en-US" sz="2000" smtClean="0">
                <a:solidFill>
                  <a:srgbClr val="C00000"/>
                </a:solidFill>
                <a:latin typeface="Verdana" charset="0"/>
              </a:rPr>
              <a:t>May 2010 clarifications</a:t>
            </a:r>
          </a:p>
          <a:p>
            <a:pPr indent="-342900" eaLnBrk="1" hangingPunct="1">
              <a:lnSpc>
                <a:spcPct val="90000"/>
              </a:lnSpc>
              <a:spcBef>
                <a:spcPct val="0"/>
              </a:spcBef>
              <a:buClrTx/>
            </a:pPr>
            <a:r>
              <a:rPr lang="en-US" sz="2000" smtClean="0">
                <a:solidFill>
                  <a:srgbClr val="C00000"/>
                </a:solidFill>
                <a:latin typeface="Verdana" charset="0"/>
              </a:rPr>
              <a:t>Clarified definitions of “higher education” and “other post-secondary education or training”</a:t>
            </a:r>
          </a:p>
          <a:p>
            <a:pPr indent="-342900" eaLnBrk="1" hangingPunct="1">
              <a:lnSpc>
                <a:spcPct val="90000"/>
              </a:lnSpc>
              <a:spcBef>
                <a:spcPct val="0"/>
              </a:spcBef>
              <a:buClrTx/>
            </a:pPr>
            <a:r>
              <a:rPr lang="en-US" sz="2000" smtClean="0">
                <a:solidFill>
                  <a:srgbClr val="1E44C9"/>
                </a:solidFill>
                <a:latin typeface="Verdana" charset="0"/>
              </a:rPr>
              <a:t>Still a “New Indicator”</a:t>
            </a:r>
          </a:p>
          <a:p>
            <a:pPr indent="-342900" eaLnBrk="1" hangingPunct="1">
              <a:lnSpc>
                <a:spcPct val="90000"/>
              </a:lnSpc>
              <a:spcBef>
                <a:spcPct val="0"/>
              </a:spcBef>
              <a:buClrTx/>
            </a:pPr>
            <a:r>
              <a:rPr lang="en-US" sz="2000" smtClean="0">
                <a:solidFill>
                  <a:srgbClr val="1E44C9"/>
                </a:solidFill>
                <a:latin typeface="Verdana" charset="0"/>
              </a:rPr>
              <a:t>No reporting required FFY 2008 APR due February 1, 2010 (for students who left school in 2007-2008 school year)</a:t>
            </a:r>
          </a:p>
          <a:p>
            <a:pPr indent="-342900" eaLnBrk="1" hangingPunct="1">
              <a:lnSpc>
                <a:spcPct val="90000"/>
              </a:lnSpc>
              <a:spcBef>
                <a:spcPct val="0"/>
              </a:spcBef>
              <a:buClrTx/>
            </a:pPr>
            <a:r>
              <a:rPr lang="en-US" sz="2000" smtClean="0">
                <a:solidFill>
                  <a:srgbClr val="1E44C9"/>
                </a:solidFill>
                <a:latin typeface="Verdana" charset="0"/>
              </a:rPr>
              <a:t>New baseline reported in FFY 2009 SPP, due February 1, 2011</a:t>
            </a:r>
          </a:p>
          <a:p>
            <a:pPr indent="-342900" eaLnBrk="1" hangingPunct="1">
              <a:lnSpc>
                <a:spcPct val="90000"/>
              </a:lnSpc>
              <a:spcBef>
                <a:spcPct val="0"/>
              </a:spcBef>
              <a:buClrTx/>
            </a:pPr>
            <a:r>
              <a:rPr lang="en-US" sz="2000" smtClean="0">
                <a:solidFill>
                  <a:srgbClr val="1E44C9"/>
                </a:solidFill>
                <a:latin typeface="Verdana" charset="0"/>
              </a:rPr>
              <a:t>New baseline will represent students who left school during the 2008-09 school year</a:t>
            </a:r>
          </a:p>
          <a:p>
            <a:pPr indent="-342900" eaLnBrk="1" hangingPunct="1">
              <a:lnSpc>
                <a:spcPct val="90000"/>
              </a:lnSpc>
              <a:spcBef>
                <a:spcPct val="0"/>
              </a:spcBef>
              <a:buClrTx/>
            </a:pPr>
            <a:r>
              <a:rPr lang="en-US" sz="2000" smtClean="0">
                <a:solidFill>
                  <a:srgbClr val="1E44C9"/>
                </a:solidFill>
                <a:latin typeface="Verdana" charset="0"/>
              </a:rPr>
              <a:t>Report 3 percentages (A, B, C)</a:t>
            </a:r>
          </a:p>
          <a:p>
            <a:pPr indent="-342900" eaLnBrk="1" hangingPunct="1">
              <a:lnSpc>
                <a:spcPct val="90000"/>
              </a:lnSpc>
              <a:spcBef>
                <a:spcPct val="0"/>
              </a:spcBef>
              <a:buClrTx/>
            </a:pPr>
            <a:r>
              <a:rPr lang="en-US" sz="2000" smtClean="0">
                <a:solidFill>
                  <a:srgbClr val="1E44C9"/>
                </a:solidFill>
                <a:latin typeface="Verdana" charset="0"/>
              </a:rPr>
              <a:t>Also report numbers for each of the following: higher education, competitive employment, some other postsecondary education or training and some other employment</a:t>
            </a:r>
          </a:p>
          <a:p>
            <a:pPr indent="-342900" eaLnBrk="1" hangingPunct="1">
              <a:lnSpc>
                <a:spcPct val="90000"/>
              </a:lnSpc>
              <a:spcBef>
                <a:spcPct val="0"/>
              </a:spcBef>
              <a:buClrTx/>
            </a:pPr>
            <a:r>
              <a:rPr lang="en-US" sz="2000" smtClean="0">
                <a:solidFill>
                  <a:srgbClr val="1E44C9"/>
                </a:solidFill>
                <a:latin typeface="Verdana" charset="0"/>
              </a:rPr>
              <a:t>Report each student in only 1 of the 4 categories of the indicator-with higher education as the “highest</a:t>
            </a:r>
          </a:p>
          <a:p>
            <a:pPr indent="-342900" eaLnBrk="1" hangingPunct="1">
              <a:lnSpc>
                <a:spcPct val="90000"/>
              </a:lnSpc>
              <a:spcBef>
                <a:spcPct val="0"/>
              </a:spcBef>
              <a:buClrTx/>
            </a:pPr>
            <a:endParaRPr lang="en-US" sz="2000" smtClean="0">
              <a:solidFill>
                <a:srgbClr val="1E44C9"/>
              </a:solidFill>
              <a:latin typeface="Verdana" charset="0"/>
            </a:endParaRPr>
          </a:p>
          <a:p>
            <a:pPr indent="-342900" eaLnBrk="1" hangingPunct="1">
              <a:lnSpc>
                <a:spcPct val="90000"/>
              </a:lnSpc>
              <a:spcBef>
                <a:spcPct val="0"/>
              </a:spcBef>
              <a:buClrTx/>
              <a:buFont typeface="Wingdings 2" charset="2"/>
              <a:buNone/>
            </a:pPr>
            <a:r>
              <a:rPr lang="en-US" sz="1800" smtClean="0">
                <a:solidFill>
                  <a:srgbClr val="1E44C9"/>
                </a:solidFill>
                <a:latin typeface="Verdana" charset="0"/>
              </a:rPr>
              <a:t>	This presentation summarizes NPSO document entitled: </a:t>
            </a:r>
            <a:r>
              <a:rPr lang="en-US" sz="1800" b="1" i="1" smtClean="0">
                <a:solidFill>
                  <a:srgbClr val="1E44C9"/>
                </a:solidFill>
                <a:latin typeface="Verdana" charset="0"/>
              </a:rPr>
              <a:t>Frequently Asked Questions, Part B Indicator, Post-School Outcomes,</a:t>
            </a:r>
            <a:r>
              <a:rPr lang="en-US" sz="1800" smtClean="0">
                <a:latin typeface="Verdana" charset="0"/>
              </a:rPr>
              <a:t> </a:t>
            </a:r>
            <a:r>
              <a:rPr lang="en-US" sz="1800" smtClean="0">
                <a:solidFill>
                  <a:srgbClr val="C00000"/>
                </a:solidFill>
                <a:latin typeface="Verdana" charset="0"/>
              </a:rPr>
              <a:t>Revised May 2010</a:t>
            </a:r>
            <a:endParaRPr lang="en-US" sz="1800" b="1" i="1" smtClean="0">
              <a:solidFill>
                <a:srgbClr val="C00000"/>
              </a:solidFill>
              <a:latin typeface="Verdana"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6674"/>
                                        </p:tgtEl>
                                        <p:attrNameLst>
                                          <p:attrName>style.visibility</p:attrName>
                                        </p:attrNameLst>
                                      </p:cBhvr>
                                      <p:to>
                                        <p:strVal val="visible"/>
                                      </p:to>
                                    </p:set>
                                    <p:animEffect transition="in" filter="fade">
                                      <p:cBhvr>
                                        <p:cTn id="7" dur="2000"/>
                                        <p:tgtEl>
                                          <p:spTgt spid="15667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slide(fromBottom)">
                                      <p:cBhvr>
                                        <p:cTn id="12" dur="10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slide(fromBottom)">
                                      <p:cBhvr>
                                        <p:cTn id="17" dur="1000"/>
                                        <p:tgtEl>
                                          <p:spTgt spid="20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slide(fromBottom)">
                                      <p:cBhvr>
                                        <p:cTn id="22" dur="1000"/>
                                        <p:tgtEl>
                                          <p:spTgt spid="204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animEffect transition="in" filter="slide(fromBottom)">
                                      <p:cBhvr>
                                        <p:cTn id="27" dur="1000"/>
                                        <p:tgtEl>
                                          <p:spTgt spid="204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0483">
                                            <p:txEl>
                                              <p:pRg st="5" end="5"/>
                                            </p:txEl>
                                          </p:spTgt>
                                        </p:tgtEl>
                                        <p:attrNameLst>
                                          <p:attrName>style.visibility</p:attrName>
                                        </p:attrNameLst>
                                      </p:cBhvr>
                                      <p:to>
                                        <p:strVal val="visible"/>
                                      </p:to>
                                    </p:set>
                                    <p:animEffect transition="in" filter="slide(fromBottom)">
                                      <p:cBhvr>
                                        <p:cTn id="32" dur="1000"/>
                                        <p:tgtEl>
                                          <p:spTgt spid="204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0483">
                                            <p:txEl>
                                              <p:pRg st="6" end="6"/>
                                            </p:txEl>
                                          </p:spTgt>
                                        </p:tgtEl>
                                        <p:attrNameLst>
                                          <p:attrName>style.visibility</p:attrName>
                                        </p:attrNameLst>
                                      </p:cBhvr>
                                      <p:to>
                                        <p:strVal val="visible"/>
                                      </p:to>
                                    </p:set>
                                    <p:animEffect transition="in" filter="slide(fromBottom)">
                                      <p:cBhvr>
                                        <p:cTn id="37" dur="1000"/>
                                        <p:tgtEl>
                                          <p:spTgt spid="2048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20483">
                                            <p:txEl>
                                              <p:pRg st="7" end="7"/>
                                            </p:txEl>
                                          </p:spTgt>
                                        </p:tgtEl>
                                        <p:attrNameLst>
                                          <p:attrName>style.visibility</p:attrName>
                                        </p:attrNameLst>
                                      </p:cBhvr>
                                      <p:to>
                                        <p:strVal val="visible"/>
                                      </p:to>
                                    </p:set>
                                    <p:animEffect transition="in" filter="slide(fromBottom)">
                                      <p:cBhvr>
                                        <p:cTn id="42" dur="1000"/>
                                        <p:tgtEl>
                                          <p:spTgt spid="2048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20483">
                                            <p:txEl>
                                              <p:pRg st="8" end="8"/>
                                            </p:txEl>
                                          </p:spTgt>
                                        </p:tgtEl>
                                        <p:attrNameLst>
                                          <p:attrName>style.visibility</p:attrName>
                                        </p:attrNameLst>
                                      </p:cBhvr>
                                      <p:to>
                                        <p:strVal val="visible"/>
                                      </p:to>
                                    </p:set>
                                    <p:animEffect transition="in" filter="slide(fromBottom)">
                                      <p:cBhvr>
                                        <p:cTn id="47" dur="1000"/>
                                        <p:tgtEl>
                                          <p:spTgt spid="2048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20483">
                                            <p:txEl>
                                              <p:pRg st="9" end="9"/>
                                            </p:txEl>
                                          </p:spTgt>
                                        </p:tgtEl>
                                        <p:attrNameLst>
                                          <p:attrName>style.visibility</p:attrName>
                                        </p:attrNameLst>
                                      </p:cBhvr>
                                      <p:to>
                                        <p:strVal val="visible"/>
                                      </p:to>
                                    </p:set>
                                    <p:animEffect transition="in" filter="slide(fromBottom)">
                                      <p:cBhvr>
                                        <p:cTn id="52" dur="1000"/>
                                        <p:tgtEl>
                                          <p:spTgt spid="2048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20483">
                                            <p:txEl>
                                              <p:pRg st="11" end="11"/>
                                            </p:txEl>
                                          </p:spTgt>
                                        </p:tgtEl>
                                        <p:attrNameLst>
                                          <p:attrName>style.visibility</p:attrName>
                                        </p:attrNameLst>
                                      </p:cBhvr>
                                      <p:to>
                                        <p:strVal val="visible"/>
                                      </p:to>
                                    </p:set>
                                    <p:animEffect transition="in" filter="slide(fromBottom)">
                                      <p:cBhvr>
                                        <p:cTn id="57" dur="1000"/>
                                        <p:tgtEl>
                                          <p:spTgt spid="2048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p:bldP spid="2048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685800" y="1828800"/>
          <a:ext cx="8229600" cy="3938588"/>
        </p:xfrm>
        <a:graphic>
          <a:graphicData uri="http://schemas.openxmlformats.org/drawingml/2006/table">
            <a:tbl>
              <a:tblPr/>
              <a:tblGrid>
                <a:gridCol w="1411288"/>
                <a:gridCol w="1489075"/>
                <a:gridCol w="2036762"/>
                <a:gridCol w="3292475"/>
              </a:tblGrid>
              <a:tr h="1054100">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1800" b="1" i="0" u="none" strike="noStrike" cap="none" normalizeH="0" baseline="0" smtClean="0">
                          <a:ln>
                            <a:noFill/>
                          </a:ln>
                          <a:solidFill>
                            <a:srgbClr val="FFFFFF"/>
                          </a:solidFill>
                          <a:effectLst/>
                          <a:latin typeface="Verdana" charset="0"/>
                          <a:ea typeface="ＭＳ Ｐゴシック" charset="-128"/>
                          <a:cs typeface="Times New Roman" charset="0"/>
                        </a:rPr>
                        <a:t>FFY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B462"/>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1800" b="1" i="0" u="none" strike="noStrike" cap="none" normalizeH="0" baseline="0" smtClean="0">
                          <a:ln>
                            <a:noFill/>
                          </a:ln>
                          <a:solidFill>
                            <a:srgbClr val="FFFFFF"/>
                          </a:solidFill>
                          <a:effectLst/>
                          <a:latin typeface="Verdana" charset="0"/>
                          <a:ea typeface="ＭＳ Ｐゴシック" charset="-128"/>
                          <a:cs typeface="Times New Roman" charset="0"/>
                        </a:rPr>
                        <a:t>Leave High School</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B462"/>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1800" b="1" i="0" u="none" strike="noStrike" cap="none" normalizeH="0" baseline="0" smtClean="0">
                          <a:ln>
                            <a:noFill/>
                          </a:ln>
                          <a:solidFill>
                            <a:srgbClr val="FFFFFF"/>
                          </a:solidFill>
                          <a:effectLst/>
                          <a:latin typeface="Verdana" charset="0"/>
                          <a:ea typeface="ＭＳ Ｐゴシック" charset="-128"/>
                          <a:cs typeface="Times New Roman" charset="0"/>
                        </a:rPr>
                        <a:t>Collect one year out data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B462"/>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1800" b="1" i="0" u="none" strike="noStrike" cap="none" normalizeH="0" baseline="0" smtClean="0">
                          <a:ln>
                            <a:noFill/>
                          </a:ln>
                          <a:solidFill>
                            <a:srgbClr val="FFFFFF"/>
                          </a:solidFill>
                          <a:effectLst/>
                          <a:latin typeface="Verdana" charset="0"/>
                          <a:ea typeface="ＭＳ Ｐゴシック" charset="-128"/>
                          <a:cs typeface="Times New Roman" charset="0"/>
                        </a:rPr>
                        <a:t>  Report in SPP/APR</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B462"/>
                    </a:solidFill>
                  </a:tcPr>
                </a:tc>
              </a:tr>
              <a:tr h="6111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charset="0"/>
                          <a:ea typeface="ＭＳ Ｐゴシック" charset="-128"/>
                          <a:cs typeface="Times New Roman" charset="0"/>
                        </a:rPr>
                        <a:t>2008</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charset="0"/>
                          <a:ea typeface="ＭＳ Ｐゴシック" charset="-128"/>
                          <a:cs typeface="Times New Roman" charset="0"/>
                        </a:rPr>
                        <a:t>2007-08</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charset="0"/>
                          <a:ea typeface="ＭＳ Ｐゴシック" charset="-128"/>
                          <a:cs typeface="Times New Roman" charset="0"/>
                        </a:rPr>
                        <a:t>Not required</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charset="0"/>
                          <a:ea typeface="ＭＳ Ｐゴシック" charset="-128"/>
                          <a:cs typeface="Times New Roman" charset="0"/>
                        </a:rPr>
                        <a:t>Not required in Feb. 2010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r>
              <a:tr h="1165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charset="0"/>
                          <a:ea typeface="ＭＳ Ｐゴシック" charset="-128"/>
                          <a:cs typeface="Times New Roman" charset="0"/>
                        </a:rPr>
                        <a:t>2009</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charset="0"/>
                          <a:ea typeface="ＭＳ Ｐゴシック" charset="-128"/>
                          <a:cs typeface="Times New Roman" charset="0"/>
                        </a:rPr>
                        <a:t>2008-09</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Verdana" charset="0"/>
                          <a:ea typeface="ＭＳ Ｐゴシック" charset="-128"/>
                          <a:cs typeface="Times New Roman" charset="0"/>
                        </a:rPr>
                        <a:t>One year after students leave school</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charset="0"/>
                          <a:ea typeface="ＭＳ Ｐゴシック" charset="-128"/>
                          <a:cs typeface="Times New Roman" charset="0"/>
                        </a:rPr>
                        <a:t>Feb. 2011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charset="0"/>
                          <a:ea typeface="ＭＳ Ｐゴシック" charset="-128"/>
                          <a:cs typeface="Times New Roman" charset="0"/>
                        </a:rPr>
                        <a:t>Use SPP template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charset="0"/>
                          <a:ea typeface="ＭＳ Ｐゴシック" charset="-128"/>
                          <a:cs typeface="Times New Roman" charset="0"/>
                        </a:rPr>
                        <a:t>Report new baseline, target for each of the 3 percentages, and improvement activities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tr>
              <a:tr h="1054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charset="0"/>
                          <a:ea typeface="ＭＳ Ｐゴシック" charset="-128"/>
                          <a:cs typeface="Times New Roman" charset="0"/>
                        </a:rPr>
                        <a:t>2010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charset="0"/>
                          <a:ea typeface="ＭＳ Ｐゴシック" charset="-128"/>
                          <a:cs typeface="Times New Roman" charset="0"/>
                        </a:rPr>
                        <a:t>2009-10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charset="0"/>
                          <a:ea typeface="ＭＳ Ｐゴシック" charset="-128"/>
                          <a:cs typeface="Times New Roman" charset="0"/>
                        </a:rPr>
                        <a:t>One year after students leave school</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charset="0"/>
                          <a:ea typeface="ＭＳ Ｐゴシック" charset="-128"/>
                          <a:cs typeface="Times New Roman" charset="0"/>
                        </a:rPr>
                        <a:t>Feb. 2012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charset="0"/>
                          <a:ea typeface="ＭＳ Ｐゴシック" charset="-128"/>
                          <a:cs typeface="Times New Roman" charset="0"/>
                        </a:rPr>
                        <a:t>Use APR template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charset="0"/>
                          <a:ea typeface="ＭＳ Ｐゴシック" charset="-128"/>
                          <a:cs typeface="Times New Roman" charset="0"/>
                        </a:rPr>
                        <a:t>Report to public</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r>
            </a:tbl>
          </a:graphicData>
        </a:graphic>
      </p:graphicFrame>
      <p:sp>
        <p:nvSpPr>
          <p:cNvPr id="31773" name="Slide Number Placeholder 1"/>
          <p:cNvSpPr>
            <a:spLocks noGrp="1"/>
          </p:cNvSpPr>
          <p:nvPr>
            <p:ph type="sldNum" sz="quarter" idx="12"/>
          </p:nvPr>
        </p:nvSpPr>
        <p:spPr bwMode="auto">
          <a:noFill/>
          <a:ln>
            <a:miter lim="800000"/>
            <a:headEnd/>
            <a:tailEnd/>
          </a:ln>
        </p:spPr>
        <p:txBody>
          <a:bodyPr/>
          <a:lstStyle/>
          <a:p>
            <a:fld id="{876C88EB-15BD-4725-9A15-8182F4237219}" type="slidenum">
              <a:rPr lang="en-US"/>
              <a:pPr/>
              <a:t>8</a:t>
            </a:fld>
            <a:endParaRPr lang="en-US"/>
          </a:p>
        </p:txBody>
      </p:sp>
      <p:sp>
        <p:nvSpPr>
          <p:cNvPr id="2049" name="Rectangle 1"/>
          <p:cNvSpPr>
            <a:spLocks noChangeArrowheads="1"/>
          </p:cNvSpPr>
          <p:nvPr/>
        </p:nvSpPr>
        <p:spPr bwMode="auto">
          <a:xfrm>
            <a:off x="838200" y="914400"/>
            <a:ext cx="8305800" cy="646113"/>
          </a:xfrm>
          <a:prstGeom prst="rect">
            <a:avLst/>
          </a:prstGeom>
          <a:noFill/>
          <a:ln w="9525">
            <a:noFill/>
            <a:miter lim="800000"/>
            <a:headEnd/>
            <a:tailEnd/>
          </a:ln>
          <a:effectLst/>
        </p:spPr>
        <p:txBody>
          <a:bodyPr lIns="0" rIns="457056" anchor="ctr">
            <a:spAutoFit/>
          </a:bodyPr>
          <a:lstStyle/>
          <a:p>
            <a:pPr algn="ctr"/>
            <a:r>
              <a:rPr lang="en-US" sz="3600" b="1">
                <a:solidFill>
                  <a:srgbClr val="72869B"/>
                </a:solidFill>
                <a:effectLst>
                  <a:outerShdw blurRad="38100" dist="38100" dir="2700000" algn="tl">
                    <a:srgbClr val="C0C0C0"/>
                  </a:outerShdw>
                </a:effectLst>
                <a:latin typeface="Verdana" charset="0"/>
                <a:cs typeface="Times New Roman" charset="0"/>
              </a:rPr>
              <a:t>SPP/APR Reporting Timelines</a:t>
            </a:r>
            <a:endParaRPr lang="en-US" sz="3600">
              <a:solidFill>
                <a:srgbClr val="72869B"/>
              </a:solidFill>
              <a:effectLst>
                <a:outerShdw blurRad="38100" dist="38100" dir="2700000" algn="tl">
                  <a:srgbClr val="C0C0C0"/>
                </a:outerShdw>
              </a:effectLst>
              <a:latin typeface="Verdana" charset="0"/>
              <a:cs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fade">
                                      <p:cBhvr>
                                        <p:cTn id="7" dur="2000"/>
                                        <p:tgtEl>
                                          <p:spTgt spid="204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467600" cy="1143000"/>
          </a:xfrm>
        </p:spPr>
        <p:txBody>
          <a:bodyPr/>
          <a:lstStyle/>
          <a:p>
            <a:pPr>
              <a:defRPr/>
            </a:pPr>
            <a:r>
              <a:rPr>
                <a:effectLst>
                  <a:outerShdw blurRad="38100" dist="38100" dir="2700000" algn="tl">
                    <a:srgbClr val="DDDDDD"/>
                  </a:outerShdw>
                </a:effectLst>
                <a:latin typeface="Verdana" charset="0"/>
              </a:rPr>
              <a:t>What are the Indicator measure </a:t>
            </a:r>
            <a:r>
              <a:rPr i="1">
                <a:effectLst>
                  <a:outerShdw blurRad="38100" dist="38100" dir="2700000" algn="tl">
                    <a:srgbClr val="DDDDDD"/>
                  </a:outerShdw>
                </a:effectLst>
                <a:latin typeface="Verdana" charset="0"/>
              </a:rPr>
              <a:t>denominators</a:t>
            </a:r>
            <a:r>
              <a:rPr>
                <a:effectLst>
                  <a:outerShdw blurRad="38100" dist="38100" dir="2700000" algn="tl">
                    <a:srgbClr val="DDDDDD"/>
                  </a:outerShdw>
                </a:effectLst>
                <a:latin typeface="Verdana" charset="0"/>
              </a:rPr>
              <a:t>? </a:t>
            </a:r>
          </a:p>
        </p:txBody>
      </p:sp>
      <p:sp>
        <p:nvSpPr>
          <p:cNvPr id="33795" name="Content Placeholder 2"/>
          <p:cNvSpPr>
            <a:spLocks noGrp="1"/>
          </p:cNvSpPr>
          <p:nvPr>
            <p:ph idx="1"/>
          </p:nvPr>
        </p:nvSpPr>
        <p:spPr>
          <a:xfrm>
            <a:off x="685800" y="2743200"/>
            <a:ext cx="8229600" cy="3124200"/>
          </a:xfrm>
        </p:spPr>
        <p:txBody>
          <a:bodyPr/>
          <a:lstStyle/>
          <a:p>
            <a:pPr algn="ctr">
              <a:buFont typeface="Wingdings 2" charset="2"/>
              <a:buNone/>
            </a:pPr>
            <a:r>
              <a:rPr lang="en-US" sz="3600" smtClean="0">
                <a:latin typeface="Verdana" charset="0"/>
              </a:rPr>
              <a:t>For the three measures </a:t>
            </a:r>
          </a:p>
          <a:p>
            <a:pPr algn="ctr">
              <a:buFont typeface="Wingdings 2" charset="2"/>
              <a:buNone/>
            </a:pPr>
            <a:r>
              <a:rPr lang="en-US" sz="3600" smtClean="0">
                <a:latin typeface="Verdana" charset="0"/>
              </a:rPr>
              <a:t>(A, B, and C), </a:t>
            </a:r>
          </a:p>
          <a:p>
            <a:pPr algn="ctr">
              <a:buFont typeface="Wingdings 2" charset="2"/>
              <a:buNone/>
            </a:pPr>
            <a:r>
              <a:rPr lang="en-US" sz="3600" smtClean="0">
                <a:latin typeface="Verdana" charset="0"/>
              </a:rPr>
              <a:t>the denominator equals the </a:t>
            </a:r>
          </a:p>
          <a:p>
            <a:pPr algn="ctr">
              <a:buFont typeface="Wingdings 2" charset="2"/>
              <a:buNone/>
            </a:pPr>
            <a:endParaRPr lang="en-US" smtClean="0">
              <a:latin typeface="Verdana" charset="0"/>
            </a:endParaRPr>
          </a:p>
          <a:p>
            <a:pPr algn="ctr">
              <a:buFont typeface="Wingdings 2" charset="2"/>
              <a:buNone/>
            </a:pPr>
            <a:r>
              <a:rPr lang="en-US" sz="3600" b="1" smtClean="0">
                <a:latin typeface="Verdana" charset="0"/>
              </a:rPr>
              <a:t>number of respondent leavers. </a:t>
            </a:r>
          </a:p>
        </p:txBody>
      </p:sp>
      <p:sp>
        <p:nvSpPr>
          <p:cNvPr id="33796" name="Slide Number Placeholder 3"/>
          <p:cNvSpPr>
            <a:spLocks noGrp="1"/>
          </p:cNvSpPr>
          <p:nvPr>
            <p:ph type="sldNum" sz="quarter" idx="12"/>
          </p:nvPr>
        </p:nvSpPr>
        <p:spPr bwMode="auto">
          <a:noFill/>
          <a:ln>
            <a:miter lim="800000"/>
            <a:headEnd/>
            <a:tailEnd/>
          </a:ln>
        </p:spPr>
        <p:txBody>
          <a:bodyPr/>
          <a:lstStyle/>
          <a:p>
            <a:fld id="{810444E1-9083-46D9-A41E-95C4D634BA4D}" type="slidenum">
              <a:rPr lang="en-US"/>
              <a:pPr/>
              <a:t>9</a:t>
            </a:fld>
            <a:endParaRPr lang="en-US"/>
          </a:p>
        </p:txBody>
      </p:sp>
    </p:spTree>
  </p:cSld>
  <p:clrMapOvr>
    <a:masterClrMapping/>
  </p:clrMapOvr>
</p:sld>
</file>

<file path=ppt/theme/theme1.xml><?xml version="1.0" encoding="utf-8"?>
<a:theme xmlns:a="http://schemas.openxmlformats.org/drawingml/2006/main" name="Human">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Human</Template>
  <TotalTime>4001</TotalTime>
  <Words>2733</Words>
  <Application>Microsoft Office PowerPoint</Application>
  <PresentationFormat>On-screen Show (4:3)</PresentationFormat>
  <Paragraphs>403</Paragraphs>
  <Slides>42</Slides>
  <Notes>42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2" baseType="lpstr">
      <vt:lpstr>Arial</vt:lpstr>
      <vt:lpstr>ＭＳ Ｐゴシック</vt:lpstr>
      <vt:lpstr>Verdana</vt:lpstr>
      <vt:lpstr>Wingdings 2</vt:lpstr>
      <vt:lpstr>Calibri</vt:lpstr>
      <vt:lpstr>Candara</vt:lpstr>
      <vt:lpstr>Wingdings</vt:lpstr>
      <vt:lpstr>Times New Roman</vt:lpstr>
      <vt:lpstr>Human</vt:lpstr>
      <vt:lpstr>Chart</vt:lpstr>
      <vt:lpstr>Slide 1</vt:lpstr>
      <vt:lpstr>Slide 2</vt:lpstr>
      <vt:lpstr>Slide 3</vt:lpstr>
      <vt:lpstr>Slide 4</vt:lpstr>
      <vt:lpstr>"Old" Indicator 14 </vt:lpstr>
      <vt:lpstr>Revised Indicator 14 </vt:lpstr>
      <vt:lpstr>Highlight of Changes</vt:lpstr>
      <vt:lpstr>Slide 8</vt:lpstr>
      <vt:lpstr>What are the Indicator measure denominators? </vt:lpstr>
      <vt:lpstr>Slide 10</vt:lpstr>
      <vt:lpstr>Calculations</vt:lpstr>
      <vt:lpstr>Slide 12</vt:lpstr>
      <vt:lpstr>Q-2: What should states do  regarding sampling? </vt:lpstr>
      <vt:lpstr>Q-3: If a state conducts a census,  must they describe how  representative their respondents are? </vt:lpstr>
      <vt:lpstr>Q-4: What is the definition of “enrolled in higher education”?</vt:lpstr>
      <vt:lpstr>Slide 16</vt:lpstr>
      <vt:lpstr>Q-4: What is the definition of “enrolled in post-secondary education or training”?</vt:lpstr>
      <vt:lpstr>Q-5: How do we count a former student who is or has been enrolled in a 2- or 4-year community college, college or university in any of the following:    Remedial classes Non-credit classes Classes such as public speaking, art, basic skills?</vt:lpstr>
      <vt:lpstr>    Q-6: In “other postsecondary education or training,” is the list: (e.g., Job Corps, adult education, workforce development, vocational technical school which is less than a 2-year program” an exhaustive list?  </vt:lpstr>
      <vt:lpstr>What is the definition of “competitive employment” for the purposes of this collection?</vt:lpstr>
      <vt:lpstr>What is the definition of “some other employment” for the purposes of this collection?</vt:lpstr>
      <vt:lpstr>Q-11: In the definitions for both "competitive employment' and  "some other employment", what does "at least 90 days at any time since leaving high school" mean?</vt:lpstr>
      <vt:lpstr>Q-12: What does  "20 hours a week" mean? </vt:lpstr>
      <vt:lpstr>Q-10: How should ‘stay at home parents’ be counted? </vt:lpstr>
      <vt:lpstr>Q-15: Can a state choose to NOT include "military" as competitive employment? </vt:lpstr>
      <vt:lpstr>Q-16: Under "some other employment" are number of hours per week and earnings considered? </vt:lpstr>
      <vt:lpstr>Q-17: Does "some other employment" include sheltered and supported employment? </vt:lpstr>
      <vt:lpstr>Q-18: How do you count “supported employment?”</vt:lpstr>
      <vt:lpstr>Q-19: How do you count “self-employment?”</vt:lpstr>
      <vt:lpstr>Q-20: If a youth meets all the criteria of competitive employment except they are working 16 hours per week, is that "other employment?"</vt:lpstr>
      <vt:lpstr>Q-22: Must states set a baseline and target for each of the measures of the Indicator (e.g., A, B and C)? </vt:lpstr>
      <vt:lpstr>Q-23: Are states to collect data to reflect engagement "within one year" or when "at least one year has passed?"</vt:lpstr>
      <vt:lpstr>Slide 33</vt:lpstr>
      <vt:lpstr>Slide 34</vt:lpstr>
      <vt:lpstr>NPSO Resources http://www.psocenter.org</vt:lpstr>
      <vt:lpstr>Slide 36</vt:lpstr>
      <vt:lpstr>Slide 37</vt:lpstr>
      <vt:lpstr>Slide 38</vt:lpstr>
      <vt:lpstr>Slide 39</vt:lpstr>
      <vt:lpstr>Slide 40</vt:lpstr>
      <vt:lpstr>What’s New in the Center</vt:lpstr>
      <vt:lpstr>Slide 42</vt:lpstr>
    </vt:vector>
  </TitlesOfParts>
  <Company>UO SSET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Charlotte</dc:creator>
  <cp:lastModifiedBy>maryk</cp:lastModifiedBy>
  <cp:revision>382</cp:revision>
  <dcterms:created xsi:type="dcterms:W3CDTF">2010-05-10T15:32:43Z</dcterms:created>
  <dcterms:modified xsi:type="dcterms:W3CDTF">2010-05-25T19:59:44Z</dcterms:modified>
</cp:coreProperties>
</file>